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2"/>
  </p:notesMasterIdLst>
  <p:sldIdLst>
    <p:sldId id="256" r:id="rId2"/>
    <p:sldId id="257" r:id="rId3"/>
    <p:sldId id="277" r:id="rId4"/>
    <p:sldId id="390" r:id="rId5"/>
    <p:sldId id="511" r:id="rId6"/>
    <p:sldId id="512" r:id="rId7"/>
    <p:sldId id="513" r:id="rId8"/>
    <p:sldId id="514" r:id="rId9"/>
    <p:sldId id="534" r:id="rId10"/>
    <p:sldId id="535" r:id="rId11"/>
    <p:sldId id="520" r:id="rId12"/>
    <p:sldId id="479" r:id="rId13"/>
    <p:sldId id="521" r:id="rId14"/>
    <p:sldId id="298" r:id="rId15"/>
    <p:sldId id="323" r:id="rId16"/>
    <p:sldId id="348" r:id="rId17"/>
    <p:sldId id="518" r:id="rId18"/>
    <p:sldId id="526" r:id="rId19"/>
    <p:sldId id="528" r:id="rId20"/>
    <p:sldId id="529" r:id="rId21"/>
    <p:sldId id="522" r:id="rId22"/>
    <p:sldId id="455" r:id="rId23"/>
    <p:sldId id="530" r:id="rId24"/>
    <p:sldId id="536" r:id="rId25"/>
    <p:sldId id="523" r:id="rId26"/>
    <p:sldId id="487" r:id="rId27"/>
    <p:sldId id="488" r:id="rId28"/>
    <p:sldId id="538" r:id="rId29"/>
    <p:sldId id="539" r:id="rId30"/>
    <p:sldId id="542" r:id="rId31"/>
    <p:sldId id="545" r:id="rId32"/>
    <p:sldId id="546" r:id="rId33"/>
    <p:sldId id="544" r:id="rId34"/>
    <p:sldId id="547" r:id="rId35"/>
    <p:sldId id="495" r:id="rId36"/>
    <p:sldId id="494" r:id="rId37"/>
    <p:sldId id="548" r:id="rId38"/>
    <p:sldId id="550" r:id="rId39"/>
    <p:sldId id="551" r:id="rId40"/>
    <p:sldId id="553" r:id="rId41"/>
    <p:sldId id="552" r:id="rId42"/>
    <p:sldId id="554" r:id="rId43"/>
    <p:sldId id="524" r:id="rId44"/>
    <p:sldId id="556" r:id="rId45"/>
    <p:sldId id="560" r:id="rId46"/>
    <p:sldId id="559" r:id="rId47"/>
    <p:sldId id="561" r:id="rId48"/>
    <p:sldId id="557" r:id="rId49"/>
    <p:sldId id="558" r:id="rId50"/>
    <p:sldId id="525" r:id="rId51"/>
    <p:sldId id="426" r:id="rId52"/>
    <p:sldId id="428" r:id="rId53"/>
    <p:sldId id="429" r:id="rId54"/>
    <p:sldId id="440" r:id="rId55"/>
    <p:sldId id="509" r:id="rId56"/>
    <p:sldId id="510" r:id="rId57"/>
    <p:sldId id="258" r:id="rId58"/>
    <p:sldId id="517" r:id="rId59"/>
    <p:sldId id="531" r:id="rId60"/>
    <p:sldId id="283" r:id="rId6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890A6"/>
    <a:srgbClr val="06B4F8"/>
    <a:srgbClr val="89C43B"/>
    <a:srgbClr val="70AD47"/>
    <a:srgbClr val="EB7D61"/>
    <a:srgbClr val="F4B680"/>
    <a:srgbClr val="F09B93"/>
    <a:srgbClr val="1990A6"/>
    <a:srgbClr val="05B4F8"/>
    <a:srgbClr val="D883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942"/>
    <p:restoredTop sz="95952"/>
  </p:normalViewPr>
  <p:slideViewPr>
    <p:cSldViewPr snapToGrid="0" snapToObjects="1">
      <p:cViewPr>
        <p:scale>
          <a:sx n="112" d="100"/>
          <a:sy n="112" d="100"/>
        </p:scale>
        <p:origin x="424" y="26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8AAA854-3EC5-9A4B-9AEA-0F087248DAAE}" type="datetimeFigureOut">
              <a:rPr lang="en-US" smtClean="0"/>
              <a:t>11/4/22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101A92E-6ADC-7A4A-BE34-9217B288BD0B}" type="slidenum">
              <a:rPr lang="en-US" smtClean="0"/>
              <a:t>‹#›</a:t>
            </a:fld>
            <a:endParaRPr lang="en-US"/>
          </a:p>
        </p:txBody>
      </p:sp>
    </p:spTree>
    <p:extLst>
      <p:ext uri="{BB962C8B-B14F-4D97-AF65-F5344CB8AC3E}">
        <p14:creationId xmlns:p14="http://schemas.microsoft.com/office/powerpoint/2010/main" val="36816440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www.masterclass.com/articles/learn-about-depth-of-field-in-photography"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basis of depth is the aggregate of absolute and relative cues.  </a:t>
            </a:r>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Nearby depth cues are used to establish a calibration that allows us to integrate relative cues at large distances.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Once such cue that has shown to be this kind of an anchor is visible ground plane </a:t>
            </a:r>
          </a:p>
          <a:p>
            <a:pPr lvl="1"/>
            <a:endParaRPr lang="en-US" sz="1200" b="0" i="0" u="none" strike="noStrike" kern="1200" dirty="0">
              <a:solidFill>
                <a:schemeClr val="tx1"/>
              </a:solidFill>
              <a:effectLst/>
              <a:latin typeface="+mn-lt"/>
              <a:ea typeface="+mn-ea"/>
              <a:cs typeface="+mn-cs"/>
            </a:endParaRPr>
          </a:p>
          <a:p>
            <a:pPr lvl="1"/>
            <a:endParaRPr lang="en-US" sz="1200" b="0" i="0" u="none" strike="noStrike" kern="1200" dirty="0">
              <a:solidFill>
                <a:schemeClr val="tx1"/>
              </a:solidFill>
              <a:effectLst/>
              <a:latin typeface="+mn-lt"/>
              <a:ea typeface="+mn-ea"/>
              <a:cs typeface="+mn-cs"/>
            </a:endParaRPr>
          </a:p>
          <a:p>
            <a:pPr lvl="1"/>
            <a:endParaRPr lang="en-US" sz="1200" b="0" i="0" u="none" strike="noStrike" kern="1200" dirty="0">
              <a:solidFill>
                <a:schemeClr val="tx1"/>
              </a:solidFill>
              <a:effectLst/>
              <a:latin typeface="+mn-lt"/>
              <a:ea typeface="+mn-ea"/>
              <a:cs typeface="+mn-cs"/>
            </a:endParaRPr>
          </a:p>
          <a:p>
            <a:pPr lvl="1"/>
            <a:endParaRPr lang="en-US" sz="1200" b="0" i="0" u="none" strike="noStrike" kern="1200" dirty="0">
              <a:solidFill>
                <a:schemeClr val="tx1"/>
              </a:solidFill>
              <a:effectLst/>
              <a:latin typeface="+mn-lt"/>
              <a:ea typeface="+mn-ea"/>
              <a:cs typeface="+mn-cs"/>
            </a:endParaRPr>
          </a:p>
          <a:p>
            <a:pPr lvl="1"/>
            <a:endParaRPr lang="en-US" sz="1200" b="0" i="0" u="none" strike="noStrike" kern="1200" dirty="0">
              <a:solidFill>
                <a:schemeClr val="tx1"/>
              </a:solidFill>
              <a:effectLst/>
              <a:latin typeface="+mn-lt"/>
              <a:ea typeface="+mn-ea"/>
              <a:cs typeface="+mn-cs"/>
            </a:endParaRPr>
          </a:p>
          <a:p>
            <a:pPr lvl="1"/>
            <a:endParaRPr lang="en-US" sz="1200" b="0" i="0" u="none" strike="noStrike" kern="1200" dirty="0">
              <a:solidFill>
                <a:schemeClr val="tx1"/>
              </a:solidFill>
              <a:effectLst/>
              <a:latin typeface="+mn-lt"/>
              <a:ea typeface="+mn-ea"/>
              <a:cs typeface="+mn-cs"/>
            </a:endParaRPr>
          </a:p>
          <a:p>
            <a:pPr lvl="1"/>
            <a:endParaRPr lang="en-US" sz="1200" b="0" i="0" u="none" strike="noStrike" kern="1200" dirty="0">
              <a:solidFill>
                <a:schemeClr val="tx1"/>
              </a:solidFill>
              <a:effectLst/>
              <a:latin typeface="+mn-lt"/>
              <a:ea typeface="+mn-ea"/>
              <a:cs typeface="+mn-cs"/>
            </a:endParaRPr>
          </a:p>
          <a:p>
            <a:pPr lvl="1"/>
            <a:endParaRPr lang="en-US" sz="1200" b="0" i="0" u="none" strike="noStrike" kern="1200" dirty="0">
              <a:solidFill>
                <a:schemeClr val="tx1"/>
              </a:solidFill>
              <a:effectLst/>
              <a:latin typeface="+mn-lt"/>
              <a:ea typeface="+mn-ea"/>
              <a:cs typeface="+mn-cs"/>
            </a:endParaRPr>
          </a:p>
          <a:p>
            <a:pPr lvl="1"/>
            <a:endParaRPr lang="en-US" sz="1200" b="0" i="0" u="none" strike="noStrike" kern="1200" dirty="0">
              <a:solidFill>
                <a:schemeClr val="tx1"/>
              </a:solidFill>
              <a:effectLst/>
              <a:latin typeface="+mn-lt"/>
              <a:ea typeface="+mn-ea"/>
              <a:cs typeface="+mn-cs"/>
            </a:endParaRPr>
          </a:p>
          <a:p>
            <a:pPr lvl="1"/>
            <a:endParaRPr lang="en-US" sz="1200" b="0" i="0" u="none" strike="noStrike" kern="1200" dirty="0">
              <a:solidFill>
                <a:schemeClr val="tx1"/>
              </a:solidFill>
              <a:effectLst/>
              <a:latin typeface="+mn-lt"/>
              <a:ea typeface="+mn-ea"/>
              <a:cs typeface="+mn-cs"/>
            </a:endParaRPr>
          </a:p>
          <a:p>
            <a:pPr lvl="1"/>
            <a:endParaRPr lang="en-US" sz="1200" b="0" i="0" u="none" strike="noStrike" kern="1200" dirty="0">
              <a:solidFill>
                <a:schemeClr val="tx1"/>
              </a:solidFill>
              <a:effectLst/>
              <a:latin typeface="+mn-lt"/>
              <a:ea typeface="+mn-ea"/>
              <a:cs typeface="+mn-cs"/>
            </a:endParaRPr>
          </a:p>
          <a:p>
            <a:pPr lvl="1"/>
            <a:r>
              <a:rPr lang="en-US" sz="1200" b="0" i="0" u="none" strike="noStrike" kern="1200" dirty="0">
                <a:solidFill>
                  <a:schemeClr val="tx1"/>
                </a:solidFill>
                <a:effectLst/>
                <a:latin typeface="+mn-lt"/>
                <a:ea typeface="+mn-ea"/>
                <a:cs typeface="+mn-cs"/>
              </a:rPr>
              <a:t>According to the sequential-surface-integration-process hypothesis, a representation is formed using near depth cues, and is utilized as an anchor to integrate the more distant surfaces by relative depth cues. </a:t>
            </a:r>
          </a:p>
          <a:p>
            <a:pPr lvl="1"/>
            <a:endParaRPr lang="en-US" dirty="0"/>
          </a:p>
          <a:p>
            <a:pPr lvl="1"/>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3</a:t>
            </a:fld>
            <a:endParaRPr lang="en-US"/>
          </a:p>
        </p:txBody>
      </p:sp>
    </p:spTree>
    <p:extLst>
      <p:ext uri="{BB962C8B-B14F-4D97-AF65-F5344CB8AC3E}">
        <p14:creationId xmlns:p14="http://schemas.microsoft.com/office/powerpoint/2010/main" val="30993547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 a lot of heterogeneity in scenes - this means that it is unlikely that one cue is dominant across all scenes. Not to mention the differences in timing for each cue  Cues are mutually constrained, and in pictures there is the added challenge of not having oculomotor cues. In pictures oculomotor cues return flatness, but we still get a sense of depth from pictures. </a:t>
            </a:r>
          </a:p>
          <a:p>
            <a:endParaRPr lang="en-US" dirty="0"/>
          </a:p>
          <a:p>
            <a:r>
              <a:rPr lang="en-US" dirty="0"/>
              <a:t>Pictorial cues are informative, we just don’t know the weighting and timing. That is our aim 3. </a:t>
            </a:r>
          </a:p>
          <a:p>
            <a:pPr marL="171450" indent="-171450">
              <a:buFontTx/>
              <a:buChar char="-"/>
            </a:pPr>
            <a:endParaRPr lang="en-US" dirty="0"/>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know that extended viewing enables a depth representation that is more elaborate. In fact it could provide structure for integrating incoming information or guide attention more efficiently to informative parts of the scene.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Not all scenes have the same amount of cues, and some cues will be accessible later – so we need to be able to adapt.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I’ll discuss how we can capitalize on the complexity and diversity of these real world scenes to answer (1) how verbal estimates change over viewing durations and (2) how the relative weighting of depth cues changes over time </a:t>
            </a:r>
          </a:p>
          <a:p>
            <a:endParaRPr lang="en-US" dirty="0"/>
          </a:p>
          <a:p>
            <a:endParaRPr lang="en-US" dirty="0"/>
          </a:p>
          <a:p>
            <a:endParaRPr lang="en-US" dirty="0"/>
          </a:p>
          <a:p>
            <a:endParaRPr lang="en-US" dirty="0"/>
          </a:p>
          <a:p>
            <a:pPr marL="628650" lvl="1" indent="-171450">
              <a:buFontTx/>
              <a:buChar char="-"/>
            </a:pPr>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12</a:t>
            </a:fld>
            <a:endParaRPr lang="en-US"/>
          </a:p>
        </p:txBody>
      </p:sp>
    </p:spTree>
    <p:extLst>
      <p:ext uri="{BB962C8B-B14F-4D97-AF65-F5344CB8AC3E}">
        <p14:creationId xmlns:p14="http://schemas.microsoft.com/office/powerpoint/2010/main" val="9596690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 a lot of heterogeneity in scenes - this means that it is unlikely that one cue is dominant across all scenes. Not to mention the differences in timing for each cue  Cues are mutually constrained, and in pictures there is the added challenge of not having oculomotor cues. In pictures oculomotor cues return flatness, but we still get a sense of depth from pictures. </a:t>
            </a:r>
          </a:p>
          <a:p>
            <a:endParaRPr lang="en-US" dirty="0"/>
          </a:p>
          <a:p>
            <a:r>
              <a:rPr lang="en-US" dirty="0"/>
              <a:t>Pictorial cues are informative, we just don’t know the weighting and timing. That is our aim 3. </a:t>
            </a:r>
          </a:p>
          <a:p>
            <a:pPr marL="171450" indent="-171450">
              <a:buFontTx/>
              <a:buChar char="-"/>
            </a:pPr>
            <a:endParaRPr lang="en-US" dirty="0"/>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know that extended viewing enables a depth representation that is more elaborate. In fact it could provide structure for integrating incoming information or guide attention more efficiently to informative parts of the scene.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Not all scenes have the same amount of cues, and some cues will be accessible later – so we need to be able to adapt.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I’ll discuss how we can capitalize on the complexity and diversity of these real world scenes to answer (1) how verbal estimates change over viewing durations and (2) how the relative weighting of depth cues changes over time </a:t>
            </a:r>
          </a:p>
          <a:p>
            <a:endParaRPr lang="en-US" dirty="0"/>
          </a:p>
          <a:p>
            <a:endParaRPr lang="en-US" dirty="0"/>
          </a:p>
          <a:p>
            <a:endParaRPr lang="en-US" dirty="0"/>
          </a:p>
          <a:p>
            <a:endParaRPr lang="en-US" dirty="0"/>
          </a:p>
          <a:p>
            <a:pPr marL="628650" lvl="1" indent="-171450">
              <a:buFontTx/>
              <a:buChar char="-"/>
            </a:pPr>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13</a:t>
            </a:fld>
            <a:endParaRPr lang="en-US"/>
          </a:p>
        </p:txBody>
      </p:sp>
    </p:spTree>
    <p:extLst>
      <p:ext uri="{BB962C8B-B14F-4D97-AF65-F5344CB8AC3E}">
        <p14:creationId xmlns:p14="http://schemas.microsoft.com/office/powerpoint/2010/main" val="29119822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SUN-RGBD Database </a:t>
            </a:r>
          </a:p>
          <a:p>
            <a:pPr marL="171450" indent="-171450">
              <a:buFontTx/>
              <a:buChar char="-"/>
            </a:pPr>
            <a:r>
              <a:rPr lang="en-US" sz="1200" kern="1200" dirty="0">
                <a:solidFill>
                  <a:schemeClr val="tx1"/>
                </a:solidFill>
                <a:effectLst/>
                <a:latin typeface="+mn-lt"/>
                <a:ea typeface="+mn-ea"/>
                <a:cs typeface="+mn-cs"/>
              </a:rPr>
              <a:t>Diverse scenes </a:t>
            </a:r>
          </a:p>
          <a:p>
            <a:pPr marL="171450" indent="-171450">
              <a:buFontTx/>
              <a:buChar char="-"/>
            </a:pPr>
            <a:r>
              <a:rPr lang="en-US" sz="1200" kern="1200" dirty="0">
                <a:solidFill>
                  <a:schemeClr val="tx1"/>
                </a:solidFill>
                <a:effectLst/>
                <a:latin typeface="+mn-lt"/>
                <a:ea typeface="+mn-ea"/>
                <a:cs typeface="+mn-cs"/>
              </a:rPr>
              <a:t>Familiar scenes </a:t>
            </a:r>
          </a:p>
          <a:p>
            <a:pPr marL="171450" indent="-171450">
              <a:buFontTx/>
              <a:buChar char="-"/>
            </a:pPr>
            <a:r>
              <a:rPr lang="en-US" sz="1200" kern="1200" dirty="0">
                <a:solidFill>
                  <a:schemeClr val="tx1"/>
                </a:solidFill>
                <a:effectLst/>
                <a:latin typeface="+mn-lt"/>
                <a:ea typeface="+mn-ea"/>
                <a:cs typeface="+mn-cs"/>
              </a:rPr>
              <a:t>Ground truth depth </a:t>
            </a:r>
          </a:p>
          <a:p>
            <a:pPr marL="171450" indent="-171450">
              <a:buFontTx/>
              <a:buChar char="-"/>
            </a:pPr>
            <a:r>
              <a:rPr lang="en-US" sz="1200" kern="1200" dirty="0">
                <a:solidFill>
                  <a:schemeClr val="tx1"/>
                </a:solidFill>
                <a:effectLst/>
                <a:latin typeface="+mn-lt"/>
                <a:ea typeface="+mn-ea"/>
                <a:cs typeface="+mn-cs"/>
              </a:rPr>
              <a:t>Object segmentation annotations </a:t>
            </a: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are using the SUN-RGBD database to get </a:t>
            </a:r>
          </a:p>
          <a:p>
            <a:pPr marL="171450" indent="-171450">
              <a:buFontTx/>
              <a:buChar char="-"/>
            </a:pPr>
            <a:r>
              <a:rPr lang="en-US" sz="1200" kern="1200" dirty="0">
                <a:solidFill>
                  <a:schemeClr val="tx1"/>
                </a:solidFill>
                <a:effectLst/>
                <a:latin typeface="+mn-lt"/>
                <a:ea typeface="+mn-ea"/>
                <a:cs typeface="+mn-cs"/>
              </a:rPr>
              <a:t>Distance judgements in real world scenes </a:t>
            </a:r>
          </a:p>
          <a:p>
            <a:pPr marL="171450" indent="-171450">
              <a:buFontTx/>
              <a:buChar char="-"/>
            </a:pPr>
            <a:r>
              <a:rPr lang="en-US" sz="1200" kern="1200" dirty="0">
                <a:solidFill>
                  <a:schemeClr val="tx1"/>
                </a:solidFill>
                <a:effectLst/>
                <a:latin typeface="+mn-lt"/>
                <a:ea typeface="+mn-ea"/>
                <a:cs typeface="+mn-cs"/>
              </a:rPr>
              <a:t>And test depth cue correlations with distance judgements </a:t>
            </a:r>
          </a:p>
          <a:p>
            <a:pPr marL="171450" indent="-171450">
              <a:buFontTx/>
              <a:buChar char="-"/>
            </a:pP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did extensive pilot testing to make sure that it is possible to get reliable depth estimates from this database. So for all the endeavors I will detail in the rest of my talk, all the stimuli are from this great database. </a:t>
            </a: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All 10,355 images in this dataset were taken with RGB-D sensors that obtain 3D metrics as well as detailed annotations (2D &amp; 3D) for the objects and rooms. Optimal depth map quality was accomplished by taking short videos as well as multiple frames to build the depth map. Each image in the dataset has all 2D polygons segmented and annotated by object, 3D bounding boxes, and 3D polygons for room layout.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These images are robust in scene diversity and have ground-truth depth tagged making them ideal for an investigation of depth cues in natural scenes. </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14</a:t>
            </a:fld>
            <a:endParaRPr lang="en-US"/>
          </a:p>
        </p:txBody>
      </p:sp>
    </p:spTree>
    <p:extLst>
      <p:ext uri="{BB962C8B-B14F-4D97-AF65-F5344CB8AC3E}">
        <p14:creationId xmlns:p14="http://schemas.microsoft.com/office/powerpoint/2010/main" val="18538138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/Users/</a:t>
            </a:r>
            <a:r>
              <a:rPr lang="en-US" dirty="0" err="1"/>
              <a:t>prachimahableshwarkar</a:t>
            </a:r>
            <a:r>
              <a:rPr lang="en-US" dirty="0"/>
              <a:t>/Documents/GW/2019-2020/code/SUNRGBD/kv2/kinect2data/000080_2014-05-14_21-36-38_260595134347_rgbf000132-resize</a:t>
            </a:r>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15</a:t>
            </a:fld>
            <a:endParaRPr lang="en-US"/>
          </a:p>
        </p:txBody>
      </p:sp>
    </p:spTree>
    <p:extLst>
      <p:ext uri="{BB962C8B-B14F-4D97-AF65-F5344CB8AC3E}">
        <p14:creationId xmlns:p14="http://schemas.microsoft.com/office/powerpoint/2010/main" val="40070697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Since we are looking at pictured scenes, its incredibly important to consider camera parameters like focal length. </a:t>
            </a:r>
          </a:p>
          <a:p>
            <a:endParaRPr lang="en-US" dirty="0"/>
          </a:p>
          <a:p>
            <a:r>
              <a:rPr lang="en-US" dirty="0"/>
              <a:t>Focal length determines how much of a scene is captured in an image. The difference in field of view can drastically alter depth judgements. Consider the two images on the bottom - you are likely to get drastically different judgements of depth to that water fountain because of the field of view and perspective. </a:t>
            </a:r>
          </a:p>
          <a:p>
            <a:endParaRPr lang="en-US" dirty="0"/>
          </a:p>
          <a:p>
            <a:r>
              <a:rPr lang="en-US" dirty="0"/>
              <a:t>For this reason – ACCURACY is not a good metric when considering performance. Instead sensitivity to depth and bias are more indicative of ability. </a:t>
            </a:r>
          </a:p>
          <a:p>
            <a:endParaRPr lang="en-US" dirty="0"/>
          </a:p>
          <a:p>
            <a:r>
              <a:rPr lang="en-US" dirty="0"/>
              <a:t>All SUN-RGBD images had the same focal length, so there was no concern that this image feature would interact with performance. </a:t>
            </a:r>
          </a:p>
          <a:p>
            <a:endParaRPr lang="en-US" dirty="0"/>
          </a:p>
          <a:p>
            <a:endParaRPr lang="en-US" dirty="0"/>
          </a:p>
          <a:p>
            <a:endParaRPr lang="en-US" dirty="0"/>
          </a:p>
          <a:p>
            <a:endParaRPr lang="en-US" dirty="0"/>
          </a:p>
          <a:p>
            <a:r>
              <a:rPr lang="en-US" dirty="0"/>
              <a:t>___________________________________________________________________________________________________________________________________________________________________________________________</a:t>
            </a:r>
          </a:p>
          <a:p>
            <a:r>
              <a:rPr lang="en-US" dirty="0"/>
              <a:t>Cues are not exactly </a:t>
            </a:r>
            <a:r>
              <a:rPr lang="en-US" dirty="0" err="1"/>
              <a:t>thhe</a:t>
            </a:r>
            <a:r>
              <a:rPr lang="en-US" dirty="0"/>
              <a:t> same between real world and picture </a:t>
            </a:r>
          </a:p>
          <a:p>
            <a:endParaRPr lang="en-US" dirty="0"/>
          </a:p>
          <a:p>
            <a:r>
              <a:rPr lang="en-US" dirty="0"/>
              <a:t>http://</a:t>
            </a:r>
            <a:r>
              <a:rPr lang="en-US" dirty="0" err="1"/>
              <a:t>www.outdoorphotoacademy.com</a:t>
            </a:r>
            <a:r>
              <a:rPr lang="en-US" dirty="0"/>
              <a:t>/focal-lengths/</a:t>
            </a:r>
          </a:p>
          <a:p>
            <a:endParaRPr lang="en-US" dirty="0"/>
          </a:p>
          <a:p>
            <a:endParaRPr lang="en-US" dirty="0"/>
          </a:p>
          <a:p>
            <a:r>
              <a:rPr lang="en-US" dirty="0"/>
              <a:t>SUN-RGBD all had same focal length </a:t>
            </a:r>
          </a:p>
          <a:p>
            <a:endParaRPr lang="en-US" dirty="0"/>
          </a:p>
          <a:p>
            <a:r>
              <a:rPr lang="en-US" dirty="0"/>
              <a:t>Lead into why ACCURACY is not as interesting as sensitivity and bias </a:t>
            </a:r>
          </a:p>
          <a:p>
            <a:endParaRPr lang="en-US" dirty="0"/>
          </a:p>
          <a:p>
            <a:endParaRPr lang="en-US" dirty="0"/>
          </a:p>
          <a:p>
            <a:pPr fontAlgn="base"/>
            <a:r>
              <a:rPr lang="en-US" dirty="0"/>
              <a:t>Field of view. Focal length determines how much of a scene is captured in an image. Shorter focal length lenses are called wide-angle lenses because they allow you to get a wider field of view in one image. Lenses with long focal lengths are called telephoto lenses, and have a smaller field of view.</a:t>
            </a:r>
          </a:p>
          <a:p>
            <a:pPr fontAlgn="base"/>
            <a:r>
              <a:rPr lang="en-US" dirty="0"/>
              <a:t>Depth of field. Lenses with long focal lengths tend to have a </a:t>
            </a:r>
            <a:r>
              <a:rPr lang="en-US" u="sng" dirty="0">
                <a:hlinkClick r:id="rId3"/>
              </a:rPr>
              <a:t>shallow depth of field</a:t>
            </a:r>
            <a:r>
              <a:rPr lang="en-US" dirty="0"/>
              <a:t>, which means they can focus in on small objects (even faraway ones) at specific distances. Meanwhile, lenses with short focal lengths have a larger depth of field, which enables them to get a wider range of elements in focus.</a:t>
            </a:r>
          </a:p>
          <a:p>
            <a:pPr fontAlgn="base"/>
            <a:r>
              <a:rPr lang="en-US" dirty="0"/>
              <a:t>Perspective. Focal length can also change the perspective and scale of your images. A lens with a shorter focal length “expands” perspective, giving the appearance of more space between the elements in your photo. Meanwhile, telephoto lenses tend to stack elements in the frame together to “compress” perspective.</a:t>
            </a:r>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16</a:t>
            </a:fld>
            <a:endParaRPr lang="en-US"/>
          </a:p>
        </p:txBody>
      </p:sp>
    </p:spTree>
    <p:extLst>
      <p:ext uri="{BB962C8B-B14F-4D97-AF65-F5344CB8AC3E}">
        <p14:creationId xmlns:p14="http://schemas.microsoft.com/office/powerpoint/2010/main" val="18593819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 a lot of heterogeneity in scenes - this means that it is unlikely that one cue is dominant across all scenes. Not to mention the differences in timing for each cue  Cues are mutually constrained, and in pictures there is the added challenge of not having oculomotor cues. In pictures oculomotor cues return flatness, but we still get a sense of depth from pictures. </a:t>
            </a:r>
          </a:p>
          <a:p>
            <a:endParaRPr lang="en-US" dirty="0"/>
          </a:p>
          <a:p>
            <a:r>
              <a:rPr lang="en-US" dirty="0"/>
              <a:t>Pictorial cues are informative, we just don’t know the weighting and timing. That is our aim 3. </a:t>
            </a:r>
          </a:p>
          <a:p>
            <a:pPr marL="171450" indent="-171450">
              <a:buFontTx/>
              <a:buChar char="-"/>
            </a:pPr>
            <a:endParaRPr lang="en-US" dirty="0"/>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know that extended viewing enables a depth representation that is more elaborate. In fact it could provide structure for integrating incoming information or guide attention more efficiently to informative parts of the scene.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Not all scenes have the same amount of cues, and some cues will be accessible later – so we need to be able to adapt.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I’ll discuss how we can capitalize on the complexity and diversity of these real world scenes to answer (1) how verbal estimates change over viewing durations and (2) how the relative weighting of depth cues changes over time </a:t>
            </a:r>
          </a:p>
          <a:p>
            <a:endParaRPr lang="en-US" dirty="0"/>
          </a:p>
          <a:p>
            <a:endParaRPr lang="en-US" dirty="0"/>
          </a:p>
          <a:p>
            <a:endParaRPr lang="en-US" dirty="0"/>
          </a:p>
          <a:p>
            <a:endParaRPr lang="en-US" dirty="0"/>
          </a:p>
          <a:p>
            <a:pPr marL="628650" lvl="1" indent="-171450">
              <a:buFontTx/>
              <a:buChar char="-"/>
            </a:pPr>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17</a:t>
            </a:fld>
            <a:endParaRPr lang="en-US"/>
          </a:p>
        </p:txBody>
      </p:sp>
    </p:spTree>
    <p:extLst>
      <p:ext uri="{BB962C8B-B14F-4D97-AF65-F5344CB8AC3E}">
        <p14:creationId xmlns:p14="http://schemas.microsoft.com/office/powerpoint/2010/main" val="8713080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101A92E-6ADC-7A4A-BE34-9217B288BD0B}" type="slidenum">
              <a:rPr lang="en-US" smtClean="0"/>
              <a:t>20</a:t>
            </a:fld>
            <a:endParaRPr lang="en-US"/>
          </a:p>
        </p:txBody>
      </p:sp>
    </p:spTree>
    <p:extLst>
      <p:ext uri="{BB962C8B-B14F-4D97-AF65-F5344CB8AC3E}">
        <p14:creationId xmlns:p14="http://schemas.microsoft.com/office/powerpoint/2010/main" val="6287817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 a lot of heterogeneity in scenes - this means that it is unlikely that one cue is dominant across all scenes. Not to mention the differences in timing for each cue  Cues are mutually constrained, and in pictures there is the added challenge of not having oculomotor cues. In pictures oculomotor cues return flatness, but we still get a sense of depth from pictures. </a:t>
            </a:r>
          </a:p>
          <a:p>
            <a:endParaRPr lang="en-US" dirty="0"/>
          </a:p>
          <a:p>
            <a:r>
              <a:rPr lang="en-US" dirty="0"/>
              <a:t>Pictorial cues are informative, we just don’t know the weighting and timing. That is our aim 3. </a:t>
            </a:r>
          </a:p>
          <a:p>
            <a:pPr marL="171450" indent="-171450">
              <a:buFontTx/>
              <a:buChar char="-"/>
            </a:pPr>
            <a:endParaRPr lang="en-US" dirty="0"/>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know that extended viewing enables a depth representation that is more elaborate. In fact it could provide structure for integrating incoming information or guide attention more efficiently to informative parts of the scene.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Not all scenes have the same amount of cues, and some cues will be accessible later – so we need to be able to adapt.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I’ll discuss how we can capitalize on the complexity and diversity of these real world scenes to answer (1) how verbal estimates change over viewing durations and (2) how the relative weighting of depth cues changes over time </a:t>
            </a:r>
          </a:p>
          <a:p>
            <a:endParaRPr lang="en-US" dirty="0"/>
          </a:p>
          <a:p>
            <a:endParaRPr lang="en-US" dirty="0"/>
          </a:p>
          <a:p>
            <a:endParaRPr lang="en-US" dirty="0"/>
          </a:p>
          <a:p>
            <a:endParaRPr lang="en-US" dirty="0"/>
          </a:p>
          <a:p>
            <a:pPr marL="628650" lvl="1" indent="-171450">
              <a:buFontTx/>
              <a:buChar char="-"/>
            </a:pPr>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21</a:t>
            </a:fld>
            <a:endParaRPr lang="en-US"/>
          </a:p>
        </p:txBody>
      </p:sp>
    </p:spTree>
    <p:extLst>
      <p:ext uri="{BB962C8B-B14F-4D97-AF65-F5344CB8AC3E}">
        <p14:creationId xmlns:p14="http://schemas.microsoft.com/office/powerpoint/2010/main" val="42135868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get right to the data </a:t>
            </a:r>
          </a:p>
          <a:p>
            <a:endParaRPr lang="en-US" dirty="0"/>
          </a:p>
          <a:p>
            <a:r>
              <a:rPr lang="en-US" dirty="0"/>
              <a:t>For all of the plots I will be explaining today there is this general format </a:t>
            </a:r>
          </a:p>
          <a:p>
            <a:endParaRPr lang="en-US" dirty="0"/>
          </a:p>
          <a:p>
            <a:r>
              <a:rPr lang="en-US" dirty="0"/>
              <a:t>On the x axis we have actual depth </a:t>
            </a:r>
          </a:p>
          <a:p>
            <a:r>
              <a:rPr lang="en-US" dirty="0"/>
              <a:t>On the y axis we have estimated depth </a:t>
            </a:r>
          </a:p>
          <a:p>
            <a:endParaRPr lang="en-US" dirty="0"/>
          </a:p>
          <a:p>
            <a:r>
              <a:rPr lang="en-US" dirty="0"/>
              <a:t>The dotted line represents what the slope would be if sensitivity was perfect </a:t>
            </a:r>
          </a:p>
          <a:p>
            <a:r>
              <a:rPr lang="en-US" dirty="0"/>
              <a:t>- Remember we are most interested in sensitivity, aka slope, </a:t>
            </a:r>
          </a:p>
        </p:txBody>
      </p:sp>
      <p:sp>
        <p:nvSpPr>
          <p:cNvPr id="4" name="Slide Number Placeholder 3"/>
          <p:cNvSpPr>
            <a:spLocks noGrp="1"/>
          </p:cNvSpPr>
          <p:nvPr>
            <p:ph type="sldNum" sz="quarter" idx="5"/>
          </p:nvPr>
        </p:nvSpPr>
        <p:spPr/>
        <p:txBody>
          <a:bodyPr/>
          <a:lstStyle/>
          <a:p>
            <a:fld id="{BE54D3F9-1471-384F-80A3-73EE4297A39C}" type="slidenum">
              <a:rPr lang="en-US" smtClean="0"/>
              <a:t>22</a:t>
            </a:fld>
            <a:endParaRPr lang="en-US"/>
          </a:p>
        </p:txBody>
      </p:sp>
    </p:spTree>
    <p:extLst>
      <p:ext uri="{BB962C8B-B14F-4D97-AF65-F5344CB8AC3E}">
        <p14:creationId xmlns:p14="http://schemas.microsoft.com/office/powerpoint/2010/main" val="6518205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 a lot of heterogeneity in scenes - this means that it is unlikely that one cue is dominant across all scenes. Not to mention the differences in timing for each cue  Cues are mutually constrained, and in pictures there is the added challenge of not having oculomotor cues. In pictures oculomotor cues return flatness, but we still get a sense of depth from pictures. </a:t>
            </a:r>
          </a:p>
          <a:p>
            <a:endParaRPr lang="en-US" dirty="0"/>
          </a:p>
          <a:p>
            <a:r>
              <a:rPr lang="en-US" dirty="0"/>
              <a:t>Pictorial cues are informative, we just don’t know the weighting and timing. That is our aim 3. </a:t>
            </a:r>
          </a:p>
          <a:p>
            <a:pPr marL="171450" indent="-171450">
              <a:buFontTx/>
              <a:buChar char="-"/>
            </a:pPr>
            <a:endParaRPr lang="en-US" dirty="0"/>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know that extended viewing enables a depth representation that is more elaborate. In fact it could provide structure for integrating incoming information or guide attention more efficiently to informative parts of the scene.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Not all scenes have the same amount of cues, and some cues will be accessible later – so we need to be able to adapt.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I’ll discuss how we can capitalize on the complexity and diversity of these real world scenes to answer (1) how verbal estimates change over viewing durations and (2) how the relative weighting of depth cues changes over time </a:t>
            </a:r>
          </a:p>
          <a:p>
            <a:endParaRPr lang="en-US" dirty="0"/>
          </a:p>
          <a:p>
            <a:endParaRPr lang="en-US" dirty="0"/>
          </a:p>
          <a:p>
            <a:endParaRPr lang="en-US" dirty="0"/>
          </a:p>
          <a:p>
            <a:endParaRPr lang="en-US" dirty="0"/>
          </a:p>
          <a:p>
            <a:pPr marL="628650" lvl="1" indent="-171450">
              <a:buFontTx/>
              <a:buChar char="-"/>
            </a:pPr>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25</a:t>
            </a:fld>
            <a:endParaRPr lang="en-US"/>
          </a:p>
        </p:txBody>
      </p:sp>
    </p:spTree>
    <p:extLst>
      <p:ext uri="{BB962C8B-B14F-4D97-AF65-F5344CB8AC3E}">
        <p14:creationId xmlns:p14="http://schemas.microsoft.com/office/powerpoint/2010/main" val="24642299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Familiar size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Take this car for example - we are all experienced enough with cars to know the general size of a car. If the retinal size of the object is different than what you know, this can indicate distance.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If we know how big an object is, then trigonometrically we are able to come to distance </a:t>
            </a:r>
          </a:p>
          <a:p>
            <a:endParaRPr lang="en-US" dirty="0"/>
          </a:p>
          <a:p>
            <a:endParaRPr lang="en-US" dirty="0"/>
          </a:p>
          <a:p>
            <a:endParaRPr lang="en-US" dirty="0"/>
          </a:p>
          <a:p>
            <a:endParaRPr lang="en-US" dirty="0"/>
          </a:p>
          <a:p>
            <a:r>
              <a:rPr lang="en-US" dirty="0"/>
              <a:t>------------------------------------------------------------------------------------------------------------------------------------------------------------------------------------------------------------------------------------------------------------------------</a:t>
            </a:r>
          </a:p>
          <a:p>
            <a:r>
              <a:rPr lang="en-US" dirty="0"/>
              <a:t>Tan (</a:t>
            </a:r>
            <a:r>
              <a:rPr lang="en-US" dirty="0" err="1"/>
              <a:t>opp</a:t>
            </a:r>
            <a:r>
              <a:rPr lang="en-US" dirty="0"/>
              <a:t>/adj) </a:t>
            </a:r>
          </a:p>
          <a:p>
            <a:endParaRPr lang="en-US" dirty="0"/>
          </a:p>
          <a:p>
            <a:r>
              <a:rPr lang="en-US" dirty="0"/>
              <a:t>Opposite is the linear </a:t>
            </a:r>
            <a:r>
              <a:rPr lang="en-US" dirty="0" err="1"/>
              <a:t>isze</a:t>
            </a:r>
            <a:r>
              <a:rPr lang="en-US" dirty="0"/>
              <a:t>, and adjacent is the distance </a:t>
            </a:r>
          </a:p>
          <a:p>
            <a:endParaRPr lang="en-US" dirty="0"/>
          </a:p>
          <a:p>
            <a:r>
              <a:rPr lang="en-US" dirty="0"/>
              <a:t>Linear size is familiar size, so we can recover the distance </a:t>
            </a:r>
          </a:p>
          <a:p>
            <a:endParaRPr lang="en-US" dirty="0"/>
          </a:p>
          <a:p>
            <a:r>
              <a:rPr lang="en-US" dirty="0"/>
              <a:t>If I know how big it is, angular size, then I can calculate the distance </a:t>
            </a:r>
          </a:p>
        </p:txBody>
      </p:sp>
      <p:sp>
        <p:nvSpPr>
          <p:cNvPr id="4" name="Slide Number Placeholder 3"/>
          <p:cNvSpPr>
            <a:spLocks noGrp="1"/>
          </p:cNvSpPr>
          <p:nvPr>
            <p:ph type="sldNum" sz="quarter" idx="5"/>
          </p:nvPr>
        </p:nvSpPr>
        <p:spPr/>
        <p:txBody>
          <a:bodyPr/>
          <a:lstStyle/>
          <a:p>
            <a:fld id="{BE54D3F9-1471-384F-80A3-73EE4297A39C}" type="slidenum">
              <a:rPr lang="en-US" smtClean="0"/>
              <a:t>4</a:t>
            </a:fld>
            <a:endParaRPr lang="en-US"/>
          </a:p>
        </p:txBody>
      </p:sp>
    </p:spTree>
    <p:extLst>
      <p:ext uri="{BB962C8B-B14F-4D97-AF65-F5344CB8AC3E}">
        <p14:creationId xmlns:p14="http://schemas.microsoft.com/office/powerpoint/2010/main" val="21762402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the x axis we have the depth difference, as defined by the Kinect and on the y axis we have proportion correct </a:t>
            </a:r>
          </a:p>
        </p:txBody>
      </p:sp>
      <p:sp>
        <p:nvSpPr>
          <p:cNvPr id="4" name="Slide Number Placeholder 3"/>
          <p:cNvSpPr>
            <a:spLocks noGrp="1"/>
          </p:cNvSpPr>
          <p:nvPr>
            <p:ph type="sldNum" sz="quarter" idx="5"/>
          </p:nvPr>
        </p:nvSpPr>
        <p:spPr/>
        <p:txBody>
          <a:bodyPr/>
          <a:lstStyle/>
          <a:p>
            <a:fld id="{BE54D3F9-1471-384F-80A3-73EE4297A39C}" type="slidenum">
              <a:rPr lang="en-US" smtClean="0"/>
              <a:t>26</a:t>
            </a:fld>
            <a:endParaRPr lang="en-US"/>
          </a:p>
        </p:txBody>
      </p:sp>
    </p:spTree>
    <p:extLst>
      <p:ext uri="{BB962C8B-B14F-4D97-AF65-F5344CB8AC3E}">
        <p14:creationId xmlns:p14="http://schemas.microsoft.com/office/powerpoint/2010/main" val="13091531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data at 1000 ms, and as you can see there are a lot of trials below chance. The slope is relatively low with a low r-squared. Although there is a significant relationship between </a:t>
            </a:r>
            <a:r>
              <a:rPr lang="en-US" dirty="0" err="1"/>
              <a:t>kienct</a:t>
            </a:r>
            <a:r>
              <a:rPr lang="en-US" dirty="0"/>
              <a:t> depth difference and PC, clearly it is not a good regressor. </a:t>
            </a:r>
          </a:p>
          <a:p>
            <a:endParaRPr lang="en-US" dirty="0"/>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27</a:t>
            </a:fld>
            <a:endParaRPr lang="en-US"/>
          </a:p>
        </p:txBody>
      </p:sp>
    </p:spTree>
    <p:extLst>
      <p:ext uri="{BB962C8B-B14F-4D97-AF65-F5344CB8AC3E}">
        <p14:creationId xmlns:p14="http://schemas.microsoft.com/office/powerpoint/2010/main" val="21830423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data at 1000 ms, and as you can see there are a lot of trials below chance. The slope is relatively low with a low r-squared. Although there is a significant relationship between </a:t>
            </a:r>
            <a:r>
              <a:rPr lang="en-US" dirty="0" err="1"/>
              <a:t>kienct</a:t>
            </a:r>
            <a:r>
              <a:rPr lang="en-US" dirty="0"/>
              <a:t> depth difference and PC, clearly it is not a good regressor. </a:t>
            </a:r>
          </a:p>
          <a:p>
            <a:endParaRPr lang="en-US" dirty="0"/>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28</a:t>
            </a:fld>
            <a:endParaRPr lang="en-US"/>
          </a:p>
        </p:txBody>
      </p:sp>
    </p:spTree>
    <p:extLst>
      <p:ext uri="{BB962C8B-B14F-4D97-AF65-F5344CB8AC3E}">
        <p14:creationId xmlns:p14="http://schemas.microsoft.com/office/powerpoint/2010/main" val="23467594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we look at the other durations – we see similar patterns. </a:t>
            </a:r>
          </a:p>
          <a:p>
            <a:endParaRPr lang="en-US" dirty="0"/>
          </a:p>
          <a:p>
            <a:r>
              <a:rPr lang="en-US" dirty="0"/>
              <a:t>Now if we step back and think about a ground truth depth map – at really large depth differences we would expect to see almost ceiling accuracy since the difference should be really stark. Here however we are using smaller indoor scenes. </a:t>
            </a:r>
          </a:p>
          <a:p>
            <a:endParaRPr lang="en-US" dirty="0"/>
          </a:p>
          <a:p>
            <a:r>
              <a:rPr lang="en-US" dirty="0"/>
              <a:t>At this smaller scale, it is possible that experience and expectation related to the semantics of the scene shift our depth map away from the Kinect depth map. For this reason we decided to look at discrimination performance relative to independent verbal estimates of depth in the same stimuli. </a:t>
            </a:r>
          </a:p>
          <a:p>
            <a:endParaRPr lang="en-US" dirty="0"/>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29</a:t>
            </a:fld>
            <a:endParaRPr lang="en-US"/>
          </a:p>
        </p:txBody>
      </p:sp>
    </p:spTree>
    <p:extLst>
      <p:ext uri="{BB962C8B-B14F-4D97-AF65-F5344CB8AC3E}">
        <p14:creationId xmlns:p14="http://schemas.microsoft.com/office/powerpoint/2010/main" val="296248286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101A92E-6ADC-7A4A-BE34-9217B288BD0B}" type="slidenum">
              <a:rPr lang="en-US" smtClean="0"/>
              <a:t>30</a:t>
            </a:fld>
            <a:endParaRPr lang="en-US"/>
          </a:p>
        </p:txBody>
      </p:sp>
    </p:spTree>
    <p:extLst>
      <p:ext uri="{BB962C8B-B14F-4D97-AF65-F5344CB8AC3E}">
        <p14:creationId xmlns:p14="http://schemas.microsoft.com/office/powerpoint/2010/main" val="232885441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101A92E-6ADC-7A4A-BE34-9217B288BD0B}" type="slidenum">
              <a:rPr lang="en-US" smtClean="0"/>
              <a:t>31</a:t>
            </a:fld>
            <a:endParaRPr lang="en-US"/>
          </a:p>
        </p:txBody>
      </p:sp>
    </p:spTree>
    <p:extLst>
      <p:ext uri="{BB962C8B-B14F-4D97-AF65-F5344CB8AC3E}">
        <p14:creationId xmlns:p14="http://schemas.microsoft.com/office/powerpoint/2010/main" val="55534900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101A92E-6ADC-7A4A-BE34-9217B288BD0B}" type="slidenum">
              <a:rPr lang="en-US" smtClean="0"/>
              <a:t>32</a:t>
            </a:fld>
            <a:endParaRPr lang="en-US"/>
          </a:p>
        </p:txBody>
      </p:sp>
    </p:spTree>
    <p:extLst>
      <p:ext uri="{BB962C8B-B14F-4D97-AF65-F5344CB8AC3E}">
        <p14:creationId xmlns:p14="http://schemas.microsoft.com/office/powerpoint/2010/main" val="70776040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question here is – how predictable is discrimination performance from independent verbal judgments? </a:t>
            </a:r>
          </a:p>
          <a:p>
            <a:endParaRPr lang="en-US" dirty="0"/>
          </a:p>
          <a:p>
            <a:r>
              <a:rPr lang="en-US" dirty="0"/>
              <a:t>To step through the process</a:t>
            </a:r>
          </a:p>
          <a:p>
            <a:pPr marL="171450" indent="-171450">
              <a:buFontTx/>
              <a:buChar char="-"/>
            </a:pPr>
            <a:r>
              <a:rPr lang="en-US" dirty="0"/>
              <a:t>For each discrimination trial we take a look at the verbal estimates given in experiment 1 (independent groups of people) </a:t>
            </a:r>
          </a:p>
          <a:p>
            <a:pPr marL="171450" indent="-171450">
              <a:buFontTx/>
              <a:buChar char="-"/>
            </a:pPr>
            <a:endParaRPr lang="en-US" dirty="0"/>
          </a:p>
          <a:p>
            <a:pPr marL="171450" indent="-171450">
              <a:buFontTx/>
              <a:buChar char="-"/>
            </a:pPr>
            <a:r>
              <a:rPr lang="en-US" dirty="0"/>
              <a:t>On the left here we have a distribution of estimates for stim0 with the average depth estimate labeled in place and the </a:t>
            </a:r>
            <a:r>
              <a:rPr lang="en-US" dirty="0" err="1"/>
              <a:t>kienct</a:t>
            </a:r>
            <a:r>
              <a:rPr lang="en-US" dirty="0"/>
              <a:t> depth in red </a:t>
            </a:r>
          </a:p>
          <a:p>
            <a:pPr marL="171450" indent="-171450">
              <a:buFontTx/>
              <a:buChar char="-"/>
            </a:pPr>
            <a:r>
              <a:rPr lang="en-US" dirty="0"/>
              <a:t>Asked the question which target was closer, going off of the VE data the answer is stim 0</a:t>
            </a:r>
          </a:p>
        </p:txBody>
      </p:sp>
      <p:sp>
        <p:nvSpPr>
          <p:cNvPr id="4" name="Slide Number Placeholder 3"/>
          <p:cNvSpPr>
            <a:spLocks noGrp="1"/>
          </p:cNvSpPr>
          <p:nvPr>
            <p:ph type="sldNum" sz="quarter" idx="5"/>
          </p:nvPr>
        </p:nvSpPr>
        <p:spPr/>
        <p:txBody>
          <a:bodyPr/>
          <a:lstStyle/>
          <a:p>
            <a:fld id="{BE54D3F9-1471-384F-80A3-73EE4297A39C}" type="slidenum">
              <a:rPr lang="en-US" smtClean="0"/>
              <a:t>35</a:t>
            </a:fld>
            <a:endParaRPr lang="en-US"/>
          </a:p>
        </p:txBody>
      </p:sp>
    </p:spTree>
    <p:extLst>
      <p:ext uri="{BB962C8B-B14F-4D97-AF65-F5344CB8AC3E}">
        <p14:creationId xmlns:p14="http://schemas.microsoft.com/office/powerpoint/2010/main" val="218426744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do this for every single trial in the discrimination data </a:t>
            </a:r>
          </a:p>
          <a:p>
            <a:endParaRPr lang="en-US" dirty="0"/>
          </a:p>
          <a:p>
            <a:r>
              <a:rPr lang="en-US" dirty="0"/>
              <a:t>Take the abs value of the difference between the average z scored estimates for each image </a:t>
            </a:r>
          </a:p>
          <a:p>
            <a:endParaRPr lang="en-US" dirty="0"/>
          </a:p>
          <a:p>
            <a:r>
              <a:rPr lang="en-US" dirty="0"/>
              <a:t>This ‘answer key’ is then used against the discrimination data to derive percent correct </a:t>
            </a:r>
          </a:p>
          <a:p>
            <a:r>
              <a:rPr lang="en-US" dirty="0"/>
              <a:t> In this example we can see that at 250 ms, the accuracy is quite high for this trial </a:t>
            </a:r>
          </a:p>
        </p:txBody>
      </p:sp>
      <p:sp>
        <p:nvSpPr>
          <p:cNvPr id="4" name="Slide Number Placeholder 3"/>
          <p:cNvSpPr>
            <a:spLocks noGrp="1"/>
          </p:cNvSpPr>
          <p:nvPr>
            <p:ph type="sldNum" sz="quarter" idx="5"/>
          </p:nvPr>
        </p:nvSpPr>
        <p:spPr/>
        <p:txBody>
          <a:bodyPr/>
          <a:lstStyle/>
          <a:p>
            <a:fld id="{BE54D3F9-1471-384F-80A3-73EE4297A39C}" type="slidenum">
              <a:rPr lang="en-US" smtClean="0"/>
              <a:t>36</a:t>
            </a:fld>
            <a:endParaRPr lang="en-US"/>
          </a:p>
        </p:txBody>
      </p:sp>
    </p:spTree>
    <p:extLst>
      <p:ext uri="{BB962C8B-B14F-4D97-AF65-F5344CB8AC3E}">
        <p14:creationId xmlns:p14="http://schemas.microsoft.com/office/powerpoint/2010/main" val="352468416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101A92E-6ADC-7A4A-BE34-9217B288BD0B}" type="slidenum">
              <a:rPr lang="en-US" smtClean="0"/>
              <a:t>38</a:t>
            </a:fld>
            <a:endParaRPr lang="en-US"/>
          </a:p>
        </p:txBody>
      </p:sp>
    </p:spTree>
    <p:extLst>
      <p:ext uri="{BB962C8B-B14F-4D97-AF65-F5344CB8AC3E}">
        <p14:creationId xmlns:p14="http://schemas.microsoft.com/office/powerpoint/2010/main" val="16354864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Familiar size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Take this car for example - we are all experienced enough with cars to know the general size of a car. If the retinal size of the object is different than what you know, this can indicate distance.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If we know how big an object is, then trigonometrically we are able to come to distance </a:t>
            </a:r>
          </a:p>
          <a:p>
            <a:endParaRPr lang="en-US" dirty="0"/>
          </a:p>
          <a:p>
            <a:endParaRPr lang="en-US" dirty="0"/>
          </a:p>
          <a:p>
            <a:endParaRPr lang="en-US" dirty="0"/>
          </a:p>
          <a:p>
            <a:endParaRPr lang="en-US" dirty="0"/>
          </a:p>
          <a:p>
            <a:r>
              <a:rPr lang="en-US" dirty="0"/>
              <a:t>------------------------------------------------------------------------------------------------------------------------------------------------------------------------------------------------------------------------------------------------------------------------</a:t>
            </a:r>
          </a:p>
          <a:p>
            <a:r>
              <a:rPr lang="en-US" dirty="0"/>
              <a:t>Tan (</a:t>
            </a:r>
            <a:r>
              <a:rPr lang="en-US" dirty="0" err="1"/>
              <a:t>opp</a:t>
            </a:r>
            <a:r>
              <a:rPr lang="en-US" dirty="0"/>
              <a:t>/adj) </a:t>
            </a:r>
          </a:p>
          <a:p>
            <a:endParaRPr lang="en-US" dirty="0"/>
          </a:p>
          <a:p>
            <a:r>
              <a:rPr lang="en-US" dirty="0"/>
              <a:t>Opposite is the linear </a:t>
            </a:r>
            <a:r>
              <a:rPr lang="en-US" dirty="0" err="1"/>
              <a:t>isze</a:t>
            </a:r>
            <a:r>
              <a:rPr lang="en-US" dirty="0"/>
              <a:t>, and adjacent is the distance </a:t>
            </a:r>
          </a:p>
          <a:p>
            <a:endParaRPr lang="en-US" dirty="0"/>
          </a:p>
          <a:p>
            <a:r>
              <a:rPr lang="en-US" dirty="0"/>
              <a:t>Linear size is familiar size, so we can recover the distance </a:t>
            </a:r>
          </a:p>
          <a:p>
            <a:endParaRPr lang="en-US" dirty="0"/>
          </a:p>
          <a:p>
            <a:r>
              <a:rPr lang="en-US" dirty="0"/>
              <a:t>If I know how big it is, angular size, then I can calculate the distance </a:t>
            </a:r>
          </a:p>
        </p:txBody>
      </p:sp>
      <p:sp>
        <p:nvSpPr>
          <p:cNvPr id="4" name="Slide Number Placeholder 3"/>
          <p:cNvSpPr>
            <a:spLocks noGrp="1"/>
          </p:cNvSpPr>
          <p:nvPr>
            <p:ph type="sldNum" sz="quarter" idx="5"/>
          </p:nvPr>
        </p:nvSpPr>
        <p:spPr/>
        <p:txBody>
          <a:bodyPr/>
          <a:lstStyle/>
          <a:p>
            <a:fld id="{BE54D3F9-1471-384F-80A3-73EE4297A39C}" type="slidenum">
              <a:rPr lang="en-US" smtClean="0"/>
              <a:t>5</a:t>
            </a:fld>
            <a:endParaRPr lang="en-US"/>
          </a:p>
        </p:txBody>
      </p:sp>
    </p:spTree>
    <p:extLst>
      <p:ext uri="{BB962C8B-B14F-4D97-AF65-F5344CB8AC3E}">
        <p14:creationId xmlns:p14="http://schemas.microsoft.com/office/powerpoint/2010/main" val="245760289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 a lot of heterogeneity in scenes - this means that it is unlikely that one cue is dominant across all scenes. Not to mention the differences in timing for each cue  Cues are mutually constrained, and in pictures there is the added challenge of not having oculomotor cues. In pictures oculomotor cues return flatness, but we still get a sense of depth from pictures. </a:t>
            </a:r>
          </a:p>
          <a:p>
            <a:endParaRPr lang="en-US" dirty="0"/>
          </a:p>
          <a:p>
            <a:r>
              <a:rPr lang="en-US" dirty="0"/>
              <a:t>Pictorial cues are informative, we just don’t know the weighting and timing. That is our aim 3. </a:t>
            </a:r>
          </a:p>
          <a:p>
            <a:pPr marL="171450" indent="-171450">
              <a:buFontTx/>
              <a:buChar char="-"/>
            </a:pPr>
            <a:endParaRPr lang="en-US" dirty="0"/>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know that extended viewing enables a depth representation that is more elaborate. In fact it could provide structure for integrating incoming information or guide attention more efficiently to informative parts of the scene.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Not all scenes have the same amount of cues, and some cues will be accessible later – so we need to be able to adapt.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I’ll discuss how we can capitalize on the complexity and diversity of these real world scenes to answer (1) how verbal estimates change over viewing durations and (2) how the relative weighting of depth cues changes over time </a:t>
            </a:r>
          </a:p>
          <a:p>
            <a:endParaRPr lang="en-US" dirty="0"/>
          </a:p>
          <a:p>
            <a:endParaRPr lang="en-US" dirty="0"/>
          </a:p>
          <a:p>
            <a:endParaRPr lang="en-US" dirty="0"/>
          </a:p>
          <a:p>
            <a:endParaRPr lang="en-US" dirty="0"/>
          </a:p>
          <a:p>
            <a:pPr marL="628650" lvl="1" indent="-171450">
              <a:buFontTx/>
              <a:buChar char="-"/>
            </a:pPr>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43</a:t>
            </a:fld>
            <a:endParaRPr lang="en-US"/>
          </a:p>
        </p:txBody>
      </p:sp>
    </p:spTree>
    <p:extLst>
      <p:ext uri="{BB962C8B-B14F-4D97-AF65-F5344CB8AC3E}">
        <p14:creationId xmlns:p14="http://schemas.microsoft.com/office/powerpoint/2010/main" val="36844929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relationship between VE and Discrimination in independent groups of people led us to ask – how generalizable are spatial judgments?</a:t>
            </a:r>
          </a:p>
          <a:p>
            <a:endParaRPr lang="en-US" dirty="0"/>
          </a:p>
          <a:p>
            <a:r>
              <a:rPr lang="en-US" dirty="0"/>
              <a:t>Here we have a matrix crossing TASK, DURATION, and OUTCOME so we can assess the relationship between all these conditions. In order to best understand the reliability of this data however we decided to split the data many times in each of these cells. </a:t>
            </a:r>
          </a:p>
          <a:p>
            <a:endParaRPr lang="en-US" dirty="0"/>
          </a:p>
          <a:p>
            <a:r>
              <a:rPr lang="en-US" dirty="0"/>
              <a:t>The data in each cell was randomly split in half many times, and we generated a correlation matrix for each split. </a:t>
            </a:r>
          </a:p>
          <a:p>
            <a:endParaRPr lang="en-US" dirty="0"/>
          </a:p>
          <a:p>
            <a:endParaRPr lang="en-US" dirty="0"/>
          </a:p>
          <a:p>
            <a:r>
              <a:rPr lang="en-US" dirty="0"/>
              <a:t>This plot is the average correlation across all those splits. </a:t>
            </a:r>
          </a:p>
          <a:p>
            <a:endParaRPr lang="en-US" dirty="0"/>
          </a:p>
          <a:p>
            <a:r>
              <a:rPr lang="en-US" dirty="0"/>
              <a:t>Here we have recovered the diagonal so we can assess the reliability within a certain cell </a:t>
            </a:r>
          </a:p>
          <a:p>
            <a:endParaRPr lang="en-US" dirty="0"/>
          </a:p>
          <a:p>
            <a:r>
              <a:rPr lang="en-US" dirty="0" err="1"/>
              <a:t>Theres</a:t>
            </a:r>
            <a:r>
              <a:rPr lang="en-US" dirty="0"/>
              <a:t> a lot of </a:t>
            </a:r>
            <a:r>
              <a:rPr lang="en-US" dirty="0" err="1"/>
              <a:t>informatin</a:t>
            </a:r>
            <a:r>
              <a:rPr lang="en-US" dirty="0"/>
              <a:t> here so lets step through some of the most prominent effects – all cells with a </a:t>
            </a:r>
            <a:r>
              <a:rPr lang="en-US" dirty="0" err="1"/>
              <a:t>corr</a:t>
            </a:r>
            <a:r>
              <a:rPr lang="en-US" dirty="0"/>
              <a:t> above 0.157 are significant </a:t>
            </a:r>
          </a:p>
        </p:txBody>
      </p:sp>
      <p:sp>
        <p:nvSpPr>
          <p:cNvPr id="4" name="Slide Number Placeholder 3"/>
          <p:cNvSpPr>
            <a:spLocks noGrp="1"/>
          </p:cNvSpPr>
          <p:nvPr>
            <p:ph type="sldNum" sz="quarter" idx="5"/>
          </p:nvPr>
        </p:nvSpPr>
        <p:spPr/>
        <p:txBody>
          <a:bodyPr/>
          <a:lstStyle/>
          <a:p>
            <a:fld id="{BE54D3F9-1471-384F-80A3-73EE4297A39C}" type="slidenum">
              <a:rPr lang="en-US" smtClean="0"/>
              <a:t>44</a:t>
            </a:fld>
            <a:endParaRPr lang="en-US"/>
          </a:p>
        </p:txBody>
      </p:sp>
    </p:spTree>
    <p:extLst>
      <p:ext uri="{BB962C8B-B14F-4D97-AF65-F5344CB8AC3E}">
        <p14:creationId xmlns:p14="http://schemas.microsoft.com/office/powerpoint/2010/main" val="210556652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relationship between VE and Discrimination in independent groups of people led us to ask – how generalizable are spatial judgments?</a:t>
            </a:r>
          </a:p>
          <a:p>
            <a:endParaRPr lang="en-US" dirty="0"/>
          </a:p>
          <a:p>
            <a:r>
              <a:rPr lang="en-US" dirty="0"/>
              <a:t>Here we have a matrix crossing TASK, DURATION, and OUTCOME so we can assess the relationship between all these conditions. In order to best understand the reliability of this data however we decided to split the data many times in each of these cells. </a:t>
            </a:r>
          </a:p>
          <a:p>
            <a:endParaRPr lang="en-US" dirty="0"/>
          </a:p>
          <a:p>
            <a:r>
              <a:rPr lang="en-US" dirty="0"/>
              <a:t>The data in each cell was randomly split in half many times, and we generated a correlation matrix for each split. </a:t>
            </a:r>
          </a:p>
          <a:p>
            <a:endParaRPr lang="en-US" dirty="0"/>
          </a:p>
          <a:p>
            <a:endParaRPr lang="en-US" dirty="0"/>
          </a:p>
          <a:p>
            <a:r>
              <a:rPr lang="en-US" dirty="0"/>
              <a:t>This plot is the average correlation across all those splits. </a:t>
            </a:r>
          </a:p>
          <a:p>
            <a:endParaRPr lang="en-US" dirty="0"/>
          </a:p>
          <a:p>
            <a:r>
              <a:rPr lang="en-US" dirty="0"/>
              <a:t>Here we have recovered the diagonal so we can assess the reliability within a certain cell </a:t>
            </a:r>
          </a:p>
          <a:p>
            <a:endParaRPr lang="en-US" dirty="0"/>
          </a:p>
          <a:p>
            <a:r>
              <a:rPr lang="en-US" dirty="0" err="1"/>
              <a:t>Theres</a:t>
            </a:r>
            <a:r>
              <a:rPr lang="en-US" dirty="0"/>
              <a:t> a lot of </a:t>
            </a:r>
            <a:r>
              <a:rPr lang="en-US" dirty="0" err="1"/>
              <a:t>informatin</a:t>
            </a:r>
            <a:r>
              <a:rPr lang="en-US" dirty="0"/>
              <a:t> here so lets step through some of the most prominent effects – all cells with a </a:t>
            </a:r>
            <a:r>
              <a:rPr lang="en-US" dirty="0" err="1"/>
              <a:t>corr</a:t>
            </a:r>
            <a:r>
              <a:rPr lang="en-US" dirty="0"/>
              <a:t> above 0.157 are significant </a:t>
            </a:r>
          </a:p>
        </p:txBody>
      </p:sp>
      <p:sp>
        <p:nvSpPr>
          <p:cNvPr id="4" name="Slide Number Placeholder 3"/>
          <p:cNvSpPr>
            <a:spLocks noGrp="1"/>
          </p:cNvSpPr>
          <p:nvPr>
            <p:ph type="sldNum" sz="quarter" idx="5"/>
          </p:nvPr>
        </p:nvSpPr>
        <p:spPr/>
        <p:txBody>
          <a:bodyPr/>
          <a:lstStyle/>
          <a:p>
            <a:fld id="{BE54D3F9-1471-384F-80A3-73EE4297A39C}" type="slidenum">
              <a:rPr lang="en-US" smtClean="0"/>
              <a:t>45</a:t>
            </a:fld>
            <a:endParaRPr lang="en-US"/>
          </a:p>
        </p:txBody>
      </p:sp>
    </p:spTree>
    <p:extLst>
      <p:ext uri="{BB962C8B-B14F-4D97-AF65-F5344CB8AC3E}">
        <p14:creationId xmlns:p14="http://schemas.microsoft.com/office/powerpoint/2010/main" val="235613590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relationship between VE and Discrimination in independent groups of people led us to ask – how generalizable are spatial judgments?</a:t>
            </a:r>
          </a:p>
          <a:p>
            <a:endParaRPr lang="en-US" dirty="0"/>
          </a:p>
          <a:p>
            <a:r>
              <a:rPr lang="en-US" dirty="0"/>
              <a:t>Here we have a matrix crossing TASK, DURATION, and OUTCOME so we can assess the relationship between all these conditions. In order to best understand the reliability of this data however we decided to split the data many times in each of these cells. </a:t>
            </a:r>
          </a:p>
          <a:p>
            <a:endParaRPr lang="en-US" dirty="0"/>
          </a:p>
          <a:p>
            <a:r>
              <a:rPr lang="en-US" dirty="0"/>
              <a:t>The data in each cell was randomly split in half many times, and we generated a correlation matrix for each split. </a:t>
            </a:r>
          </a:p>
          <a:p>
            <a:endParaRPr lang="en-US" dirty="0"/>
          </a:p>
          <a:p>
            <a:endParaRPr lang="en-US" dirty="0"/>
          </a:p>
          <a:p>
            <a:r>
              <a:rPr lang="en-US" dirty="0"/>
              <a:t>This plot is the average correlation across all those splits. </a:t>
            </a:r>
          </a:p>
          <a:p>
            <a:endParaRPr lang="en-US" dirty="0"/>
          </a:p>
          <a:p>
            <a:r>
              <a:rPr lang="en-US" dirty="0"/>
              <a:t>Here we have recovered the diagonal so we can assess the reliability within a certain cell </a:t>
            </a:r>
          </a:p>
          <a:p>
            <a:endParaRPr lang="en-US" dirty="0"/>
          </a:p>
          <a:p>
            <a:r>
              <a:rPr lang="en-US" dirty="0" err="1"/>
              <a:t>Theres</a:t>
            </a:r>
            <a:r>
              <a:rPr lang="en-US" dirty="0"/>
              <a:t> a lot of </a:t>
            </a:r>
            <a:r>
              <a:rPr lang="en-US" dirty="0" err="1"/>
              <a:t>informatin</a:t>
            </a:r>
            <a:r>
              <a:rPr lang="en-US" dirty="0"/>
              <a:t> here so lets step through some of the most prominent effects – all cells with a </a:t>
            </a:r>
            <a:r>
              <a:rPr lang="en-US" dirty="0" err="1"/>
              <a:t>corr</a:t>
            </a:r>
            <a:r>
              <a:rPr lang="en-US" dirty="0"/>
              <a:t> above 0.157 are significant </a:t>
            </a:r>
          </a:p>
        </p:txBody>
      </p:sp>
      <p:sp>
        <p:nvSpPr>
          <p:cNvPr id="4" name="Slide Number Placeholder 3"/>
          <p:cNvSpPr>
            <a:spLocks noGrp="1"/>
          </p:cNvSpPr>
          <p:nvPr>
            <p:ph type="sldNum" sz="quarter" idx="5"/>
          </p:nvPr>
        </p:nvSpPr>
        <p:spPr/>
        <p:txBody>
          <a:bodyPr/>
          <a:lstStyle/>
          <a:p>
            <a:fld id="{BE54D3F9-1471-384F-80A3-73EE4297A39C}" type="slidenum">
              <a:rPr lang="en-US" smtClean="0"/>
              <a:t>46</a:t>
            </a:fld>
            <a:endParaRPr lang="en-US"/>
          </a:p>
        </p:txBody>
      </p:sp>
    </p:spTree>
    <p:extLst>
      <p:ext uri="{BB962C8B-B14F-4D97-AF65-F5344CB8AC3E}">
        <p14:creationId xmlns:p14="http://schemas.microsoft.com/office/powerpoint/2010/main" val="298007103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relationship between VE and Discrimination in independent groups of people led us to ask – how generalizable are spatial judgments?</a:t>
            </a:r>
          </a:p>
          <a:p>
            <a:endParaRPr lang="en-US" dirty="0"/>
          </a:p>
          <a:p>
            <a:r>
              <a:rPr lang="en-US" dirty="0"/>
              <a:t>Here we have a matrix crossing TASK, DURATION, and OUTCOME so we can assess the relationship between all these conditions. In order to best understand the reliability of this data however we decided to split the data many times in each of these cells. </a:t>
            </a:r>
          </a:p>
          <a:p>
            <a:endParaRPr lang="en-US" dirty="0"/>
          </a:p>
          <a:p>
            <a:r>
              <a:rPr lang="en-US" dirty="0"/>
              <a:t>The data in each cell was randomly split in half many times, and we generated a correlation matrix for each split. </a:t>
            </a:r>
          </a:p>
          <a:p>
            <a:endParaRPr lang="en-US" dirty="0"/>
          </a:p>
          <a:p>
            <a:endParaRPr lang="en-US" dirty="0"/>
          </a:p>
          <a:p>
            <a:r>
              <a:rPr lang="en-US" dirty="0"/>
              <a:t>This plot is the average correlation across all those splits. </a:t>
            </a:r>
          </a:p>
          <a:p>
            <a:endParaRPr lang="en-US" dirty="0"/>
          </a:p>
          <a:p>
            <a:r>
              <a:rPr lang="en-US" dirty="0"/>
              <a:t>Here we have recovered the diagonal so we can assess the reliability within a certain cell </a:t>
            </a:r>
          </a:p>
          <a:p>
            <a:endParaRPr lang="en-US" dirty="0"/>
          </a:p>
          <a:p>
            <a:r>
              <a:rPr lang="en-US" dirty="0" err="1"/>
              <a:t>Theres</a:t>
            </a:r>
            <a:r>
              <a:rPr lang="en-US" dirty="0"/>
              <a:t> a lot of </a:t>
            </a:r>
            <a:r>
              <a:rPr lang="en-US" dirty="0" err="1"/>
              <a:t>informatin</a:t>
            </a:r>
            <a:r>
              <a:rPr lang="en-US" dirty="0"/>
              <a:t> here so lets step through some of the most prominent effects – all cells with a </a:t>
            </a:r>
            <a:r>
              <a:rPr lang="en-US" dirty="0" err="1"/>
              <a:t>corr</a:t>
            </a:r>
            <a:r>
              <a:rPr lang="en-US" dirty="0"/>
              <a:t> above 0.157 are significant </a:t>
            </a:r>
          </a:p>
        </p:txBody>
      </p:sp>
      <p:sp>
        <p:nvSpPr>
          <p:cNvPr id="4" name="Slide Number Placeholder 3"/>
          <p:cNvSpPr>
            <a:spLocks noGrp="1"/>
          </p:cNvSpPr>
          <p:nvPr>
            <p:ph type="sldNum" sz="quarter" idx="5"/>
          </p:nvPr>
        </p:nvSpPr>
        <p:spPr/>
        <p:txBody>
          <a:bodyPr/>
          <a:lstStyle/>
          <a:p>
            <a:fld id="{BE54D3F9-1471-384F-80A3-73EE4297A39C}" type="slidenum">
              <a:rPr lang="en-US" smtClean="0"/>
              <a:t>47</a:t>
            </a:fld>
            <a:endParaRPr lang="en-US"/>
          </a:p>
        </p:txBody>
      </p:sp>
    </p:spTree>
    <p:extLst>
      <p:ext uri="{BB962C8B-B14F-4D97-AF65-F5344CB8AC3E}">
        <p14:creationId xmlns:p14="http://schemas.microsoft.com/office/powerpoint/2010/main" val="22549621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relationship between VE and Discrimination in independent groups of people led us to ask – how generalizable are spatial judgments?</a:t>
            </a:r>
          </a:p>
          <a:p>
            <a:endParaRPr lang="en-US" dirty="0"/>
          </a:p>
          <a:p>
            <a:r>
              <a:rPr lang="en-US" dirty="0"/>
              <a:t>Here we have a matrix crossing TASK, DURATION, and OUTCOME so we can assess the relationship between all these conditions. In order to best understand the reliability of this data however we decided to split the data many times in each of these cells. </a:t>
            </a:r>
          </a:p>
          <a:p>
            <a:endParaRPr lang="en-US" dirty="0"/>
          </a:p>
          <a:p>
            <a:r>
              <a:rPr lang="en-US" dirty="0"/>
              <a:t>The data in each cell was randomly split in half many times, and we generated a correlation matrix for each split. </a:t>
            </a:r>
          </a:p>
          <a:p>
            <a:endParaRPr lang="en-US" dirty="0"/>
          </a:p>
          <a:p>
            <a:endParaRPr lang="en-US" dirty="0"/>
          </a:p>
          <a:p>
            <a:r>
              <a:rPr lang="en-US" dirty="0"/>
              <a:t>This plot is the average correlation across all those splits. </a:t>
            </a:r>
          </a:p>
          <a:p>
            <a:endParaRPr lang="en-US" dirty="0"/>
          </a:p>
          <a:p>
            <a:r>
              <a:rPr lang="en-US" dirty="0"/>
              <a:t>Here we have recovered the diagonal so we can assess the reliability within a certain cell </a:t>
            </a:r>
          </a:p>
          <a:p>
            <a:endParaRPr lang="en-US" dirty="0"/>
          </a:p>
          <a:p>
            <a:r>
              <a:rPr lang="en-US" dirty="0" err="1"/>
              <a:t>Theres</a:t>
            </a:r>
            <a:r>
              <a:rPr lang="en-US" dirty="0"/>
              <a:t> a lot of </a:t>
            </a:r>
            <a:r>
              <a:rPr lang="en-US" dirty="0" err="1"/>
              <a:t>informatin</a:t>
            </a:r>
            <a:r>
              <a:rPr lang="en-US" dirty="0"/>
              <a:t> here so lets step through some of the most prominent effects – all cells with a </a:t>
            </a:r>
            <a:r>
              <a:rPr lang="en-US" dirty="0" err="1"/>
              <a:t>corr</a:t>
            </a:r>
            <a:r>
              <a:rPr lang="en-US" dirty="0"/>
              <a:t> above 0.157 are significant </a:t>
            </a:r>
          </a:p>
        </p:txBody>
      </p:sp>
      <p:sp>
        <p:nvSpPr>
          <p:cNvPr id="4" name="Slide Number Placeholder 3"/>
          <p:cNvSpPr>
            <a:spLocks noGrp="1"/>
          </p:cNvSpPr>
          <p:nvPr>
            <p:ph type="sldNum" sz="quarter" idx="5"/>
          </p:nvPr>
        </p:nvSpPr>
        <p:spPr/>
        <p:txBody>
          <a:bodyPr/>
          <a:lstStyle/>
          <a:p>
            <a:fld id="{BE54D3F9-1471-384F-80A3-73EE4297A39C}" type="slidenum">
              <a:rPr lang="en-US" smtClean="0"/>
              <a:t>48</a:t>
            </a:fld>
            <a:endParaRPr lang="en-US"/>
          </a:p>
        </p:txBody>
      </p:sp>
    </p:spTree>
    <p:extLst>
      <p:ext uri="{BB962C8B-B14F-4D97-AF65-F5344CB8AC3E}">
        <p14:creationId xmlns:p14="http://schemas.microsoft.com/office/powerpoint/2010/main" val="199421864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relationship between VE and Discrimination in independent groups of people led us to ask – how generalizable are spatial judgments?</a:t>
            </a:r>
          </a:p>
          <a:p>
            <a:endParaRPr lang="en-US" dirty="0"/>
          </a:p>
          <a:p>
            <a:r>
              <a:rPr lang="en-US" dirty="0"/>
              <a:t>Here we have a matrix crossing TASK, DURATION, and OUTCOME so we can assess the relationship between all these conditions. In order to best understand the reliability of this data however we decided to split the data many times in each of these cells. </a:t>
            </a:r>
          </a:p>
          <a:p>
            <a:endParaRPr lang="en-US" dirty="0"/>
          </a:p>
          <a:p>
            <a:r>
              <a:rPr lang="en-US" dirty="0"/>
              <a:t>The data in each cell was randomly split in half many times, and we generated a correlation matrix for each split. </a:t>
            </a:r>
          </a:p>
          <a:p>
            <a:endParaRPr lang="en-US" dirty="0"/>
          </a:p>
          <a:p>
            <a:endParaRPr lang="en-US" dirty="0"/>
          </a:p>
          <a:p>
            <a:r>
              <a:rPr lang="en-US" dirty="0"/>
              <a:t>This plot is the average correlation across all those splits. </a:t>
            </a:r>
          </a:p>
          <a:p>
            <a:endParaRPr lang="en-US" dirty="0"/>
          </a:p>
          <a:p>
            <a:r>
              <a:rPr lang="en-US" dirty="0"/>
              <a:t>Here we have recovered the diagonal so we can assess the reliability within a certain cell </a:t>
            </a:r>
          </a:p>
          <a:p>
            <a:endParaRPr lang="en-US" dirty="0"/>
          </a:p>
          <a:p>
            <a:r>
              <a:rPr lang="en-US" dirty="0" err="1"/>
              <a:t>Theres</a:t>
            </a:r>
            <a:r>
              <a:rPr lang="en-US" dirty="0"/>
              <a:t> a lot of </a:t>
            </a:r>
            <a:r>
              <a:rPr lang="en-US" dirty="0" err="1"/>
              <a:t>informatin</a:t>
            </a:r>
            <a:r>
              <a:rPr lang="en-US" dirty="0"/>
              <a:t> here so lets step through some of the most prominent effects – all cells with a </a:t>
            </a:r>
            <a:r>
              <a:rPr lang="en-US" dirty="0" err="1"/>
              <a:t>corr</a:t>
            </a:r>
            <a:r>
              <a:rPr lang="en-US" dirty="0"/>
              <a:t> above 0.157 are significant </a:t>
            </a:r>
          </a:p>
        </p:txBody>
      </p:sp>
      <p:sp>
        <p:nvSpPr>
          <p:cNvPr id="4" name="Slide Number Placeholder 3"/>
          <p:cNvSpPr>
            <a:spLocks noGrp="1"/>
          </p:cNvSpPr>
          <p:nvPr>
            <p:ph type="sldNum" sz="quarter" idx="5"/>
          </p:nvPr>
        </p:nvSpPr>
        <p:spPr/>
        <p:txBody>
          <a:bodyPr/>
          <a:lstStyle/>
          <a:p>
            <a:fld id="{BE54D3F9-1471-384F-80A3-73EE4297A39C}" type="slidenum">
              <a:rPr lang="en-US" smtClean="0"/>
              <a:t>49</a:t>
            </a:fld>
            <a:endParaRPr lang="en-US"/>
          </a:p>
        </p:txBody>
      </p:sp>
    </p:spTree>
    <p:extLst>
      <p:ext uri="{BB962C8B-B14F-4D97-AF65-F5344CB8AC3E}">
        <p14:creationId xmlns:p14="http://schemas.microsoft.com/office/powerpoint/2010/main" val="21619610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 a lot of heterogeneity in scenes - this means that it is unlikely that one cue is dominant across all scenes. Not to mention the differences in timing for each cue  Cues are mutually constrained, and in pictures there is the added challenge of not having oculomotor cues. In pictures oculomotor cues return flatness, but we still get a sense of depth from pictures. </a:t>
            </a:r>
          </a:p>
          <a:p>
            <a:endParaRPr lang="en-US" dirty="0"/>
          </a:p>
          <a:p>
            <a:r>
              <a:rPr lang="en-US" dirty="0"/>
              <a:t>Pictorial cues are informative, we just don’t know the weighting and timing. That is our aim 3. </a:t>
            </a:r>
          </a:p>
          <a:p>
            <a:pPr marL="171450" indent="-171450">
              <a:buFontTx/>
              <a:buChar char="-"/>
            </a:pPr>
            <a:endParaRPr lang="en-US" dirty="0"/>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know that extended viewing enables a depth representation that is more elaborate. In fact it could provide structure for integrating incoming information or guide attention more efficiently to informative parts of the scene.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Not all scenes have the same amount of cues, and some cues will be accessible later – so we need to be able to adapt.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I’ll discuss how we can capitalize on the complexity and diversity of these real world scenes to answer (1) how verbal estimates change over viewing durations and (2) how the relative weighting of depth cues changes over time </a:t>
            </a:r>
          </a:p>
          <a:p>
            <a:endParaRPr lang="en-US" dirty="0"/>
          </a:p>
          <a:p>
            <a:endParaRPr lang="en-US" dirty="0"/>
          </a:p>
          <a:p>
            <a:endParaRPr lang="en-US" dirty="0"/>
          </a:p>
          <a:p>
            <a:endParaRPr lang="en-US" dirty="0"/>
          </a:p>
          <a:p>
            <a:pPr marL="628650" lvl="1" indent="-171450">
              <a:buFontTx/>
              <a:buChar char="-"/>
            </a:pPr>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50</a:t>
            </a:fld>
            <a:endParaRPr lang="en-US"/>
          </a:p>
        </p:txBody>
      </p:sp>
    </p:spTree>
    <p:extLst>
      <p:ext uri="{BB962C8B-B14F-4D97-AF65-F5344CB8AC3E}">
        <p14:creationId xmlns:p14="http://schemas.microsoft.com/office/powerpoint/2010/main" val="42008583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going back to the cues, I introduced at the beginning of my talk – we can use the depth estimate data to understand the time course of these cues by tracking how individual image performance changes as viewing duration increase. </a:t>
            </a:r>
          </a:p>
          <a:p>
            <a:endParaRPr lang="en-US" dirty="0"/>
          </a:p>
          <a:p>
            <a:r>
              <a:rPr lang="en-US" dirty="0"/>
              <a:t>To do this we need to calculate these cue values in a systematic way. </a:t>
            </a:r>
          </a:p>
        </p:txBody>
      </p:sp>
      <p:sp>
        <p:nvSpPr>
          <p:cNvPr id="4" name="Slide Number Placeholder 3"/>
          <p:cNvSpPr>
            <a:spLocks noGrp="1"/>
          </p:cNvSpPr>
          <p:nvPr>
            <p:ph type="sldNum" sz="quarter" idx="5"/>
          </p:nvPr>
        </p:nvSpPr>
        <p:spPr/>
        <p:txBody>
          <a:bodyPr/>
          <a:lstStyle/>
          <a:p>
            <a:fld id="{BE54D3F9-1471-384F-80A3-73EE4297A39C}" type="slidenum">
              <a:rPr lang="en-US" smtClean="0"/>
              <a:t>51</a:t>
            </a:fld>
            <a:endParaRPr lang="en-US"/>
          </a:p>
        </p:txBody>
      </p:sp>
    </p:spTree>
    <p:extLst>
      <p:ext uri="{BB962C8B-B14F-4D97-AF65-F5344CB8AC3E}">
        <p14:creationId xmlns:p14="http://schemas.microsoft.com/office/powerpoint/2010/main" val="22411465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Vertices of each object so that each object can be parcellated out </a:t>
            </a:r>
          </a:p>
          <a:p>
            <a:endParaRPr lang="en-US" dirty="0"/>
          </a:p>
          <a:p>
            <a:r>
              <a:rPr lang="en-US" dirty="0"/>
              <a:t>Objects are also labeled </a:t>
            </a:r>
          </a:p>
        </p:txBody>
      </p:sp>
      <p:sp>
        <p:nvSpPr>
          <p:cNvPr id="4" name="Slide Number Placeholder 3"/>
          <p:cNvSpPr>
            <a:spLocks noGrp="1"/>
          </p:cNvSpPr>
          <p:nvPr>
            <p:ph type="sldNum" sz="quarter" idx="5"/>
          </p:nvPr>
        </p:nvSpPr>
        <p:spPr/>
        <p:txBody>
          <a:bodyPr/>
          <a:lstStyle/>
          <a:p>
            <a:fld id="{BE54D3F9-1471-384F-80A3-73EE4297A39C}" type="slidenum">
              <a:rPr lang="en-US" smtClean="0"/>
              <a:t>52</a:t>
            </a:fld>
            <a:endParaRPr lang="en-US"/>
          </a:p>
        </p:txBody>
      </p:sp>
    </p:spTree>
    <p:extLst>
      <p:ext uri="{BB962C8B-B14F-4D97-AF65-F5344CB8AC3E}">
        <p14:creationId xmlns:p14="http://schemas.microsoft.com/office/powerpoint/2010/main" val="11867045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Familiar size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Take this car for example - we are all experienced enough with cars to know the general size of a car. If the retinal size of the object is different than what you know, this can indicate distance.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If we know how big an object is, then trigonometrically we are able to come to distance </a:t>
            </a:r>
          </a:p>
          <a:p>
            <a:endParaRPr lang="en-US" dirty="0"/>
          </a:p>
          <a:p>
            <a:endParaRPr lang="en-US" dirty="0"/>
          </a:p>
          <a:p>
            <a:endParaRPr lang="en-US" dirty="0"/>
          </a:p>
          <a:p>
            <a:endParaRPr lang="en-US" dirty="0"/>
          </a:p>
          <a:p>
            <a:r>
              <a:rPr lang="en-US" dirty="0"/>
              <a:t>------------------------------------------------------------------------------------------------------------------------------------------------------------------------------------------------------------------------------------------------------------------------</a:t>
            </a:r>
          </a:p>
          <a:p>
            <a:r>
              <a:rPr lang="en-US" dirty="0"/>
              <a:t>Tan (</a:t>
            </a:r>
            <a:r>
              <a:rPr lang="en-US" dirty="0" err="1"/>
              <a:t>opp</a:t>
            </a:r>
            <a:r>
              <a:rPr lang="en-US" dirty="0"/>
              <a:t>/adj) </a:t>
            </a:r>
          </a:p>
          <a:p>
            <a:endParaRPr lang="en-US" dirty="0"/>
          </a:p>
          <a:p>
            <a:r>
              <a:rPr lang="en-US" dirty="0"/>
              <a:t>Opposite is the linear </a:t>
            </a:r>
            <a:r>
              <a:rPr lang="en-US" dirty="0" err="1"/>
              <a:t>isze</a:t>
            </a:r>
            <a:r>
              <a:rPr lang="en-US" dirty="0"/>
              <a:t>, and adjacent is the distance </a:t>
            </a:r>
          </a:p>
          <a:p>
            <a:endParaRPr lang="en-US" dirty="0"/>
          </a:p>
          <a:p>
            <a:r>
              <a:rPr lang="en-US" dirty="0"/>
              <a:t>Linear size is familiar size, so we can recover the distance </a:t>
            </a:r>
          </a:p>
          <a:p>
            <a:endParaRPr lang="en-US" dirty="0"/>
          </a:p>
          <a:p>
            <a:r>
              <a:rPr lang="en-US" dirty="0"/>
              <a:t>If I know how big it is, angular size, then I can calculate the distance </a:t>
            </a:r>
          </a:p>
        </p:txBody>
      </p:sp>
      <p:sp>
        <p:nvSpPr>
          <p:cNvPr id="4" name="Slide Number Placeholder 3"/>
          <p:cNvSpPr>
            <a:spLocks noGrp="1"/>
          </p:cNvSpPr>
          <p:nvPr>
            <p:ph type="sldNum" sz="quarter" idx="5"/>
          </p:nvPr>
        </p:nvSpPr>
        <p:spPr/>
        <p:txBody>
          <a:bodyPr/>
          <a:lstStyle/>
          <a:p>
            <a:fld id="{BE54D3F9-1471-384F-80A3-73EE4297A39C}" type="slidenum">
              <a:rPr lang="en-US" smtClean="0"/>
              <a:t>6</a:t>
            </a:fld>
            <a:endParaRPr lang="en-US"/>
          </a:p>
        </p:txBody>
      </p:sp>
    </p:spTree>
    <p:extLst>
      <p:ext uri="{BB962C8B-B14F-4D97-AF65-F5344CB8AC3E}">
        <p14:creationId xmlns:p14="http://schemas.microsoft.com/office/powerpoint/2010/main" val="183969414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r>
              <a:rPr lang="en-US" dirty="0"/>
              <a:t>Visualized object segmentation</a:t>
            </a:r>
          </a:p>
          <a:p>
            <a:endParaRPr lang="en-US" dirty="0"/>
          </a:p>
          <a:p>
            <a:r>
              <a:rPr lang="en-US" dirty="0"/>
              <a:t>Quantify each of these cues </a:t>
            </a:r>
          </a:p>
          <a:p>
            <a:endParaRPr lang="en-US" dirty="0"/>
          </a:p>
          <a:p>
            <a:r>
              <a:rPr lang="en-US" dirty="0"/>
              <a:t>For familiar size, we can create a database of canonical size for certain scene categories:</a:t>
            </a:r>
          </a:p>
          <a:p>
            <a:r>
              <a:rPr lang="en-US" dirty="0"/>
              <a:t>i.e. general size of bed </a:t>
            </a:r>
          </a:p>
          <a:p>
            <a:endParaRPr lang="en-US" dirty="0"/>
          </a:p>
          <a:p>
            <a:r>
              <a:rPr lang="en-US" dirty="0"/>
              <a:t>Right now this database does not exist and could be helpful in the future </a:t>
            </a:r>
          </a:p>
        </p:txBody>
      </p:sp>
      <p:sp>
        <p:nvSpPr>
          <p:cNvPr id="4" name="Slide Number Placeholder 3"/>
          <p:cNvSpPr>
            <a:spLocks noGrp="1"/>
          </p:cNvSpPr>
          <p:nvPr>
            <p:ph type="sldNum" sz="quarter" idx="5"/>
          </p:nvPr>
        </p:nvSpPr>
        <p:spPr/>
        <p:txBody>
          <a:bodyPr/>
          <a:lstStyle/>
          <a:p>
            <a:fld id="{BE54D3F9-1471-384F-80A3-73EE4297A39C}" type="slidenum">
              <a:rPr lang="en-US" smtClean="0"/>
              <a:t>53</a:t>
            </a:fld>
            <a:endParaRPr lang="en-US"/>
          </a:p>
        </p:txBody>
      </p:sp>
    </p:spTree>
    <p:extLst>
      <p:ext uri="{BB962C8B-B14F-4D97-AF65-F5344CB8AC3E}">
        <p14:creationId xmlns:p14="http://schemas.microsoft.com/office/powerpoint/2010/main" val="104313237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pPr marL="171450" indent="-171450">
              <a:buFontTx/>
              <a:buChar char="-"/>
            </a:pPr>
            <a:r>
              <a:rPr lang="en-US" dirty="0">
                <a:sym typeface="Wingdings" pitchFamily="2" charset="2"/>
              </a:rPr>
              <a:t>Depth perception is linked to our Ability to localize objects in the environment  navigation, reaching, throwing, grasping </a:t>
            </a:r>
          </a:p>
          <a:p>
            <a:pPr marL="171450" indent="-171450">
              <a:buFontTx/>
              <a:buChar char="-"/>
            </a:pPr>
            <a:r>
              <a:rPr lang="en-US" dirty="0">
                <a:sym typeface="Wingdings" pitchFamily="2" charset="2"/>
              </a:rPr>
              <a:t>Requires reliable and stable percept of depth </a:t>
            </a:r>
          </a:p>
          <a:p>
            <a:pPr marL="171450" indent="-171450">
              <a:buFontTx/>
              <a:buChar char="-"/>
            </a:pPr>
            <a:r>
              <a:rPr lang="en-US" dirty="0">
                <a:sym typeface="Wingdings" pitchFamily="2" charset="2"/>
              </a:rPr>
              <a:t>Basic science: important to understand the information processing behind depth perception </a:t>
            </a:r>
          </a:p>
          <a:p>
            <a:pPr marL="171450" indent="-171450">
              <a:buFontTx/>
              <a:buChar char="-"/>
            </a:pPr>
            <a:r>
              <a:rPr lang="en-US" dirty="0">
                <a:sym typeface="Wingdings" pitchFamily="2" charset="2"/>
              </a:rPr>
              <a:t>Applications:</a:t>
            </a:r>
            <a:endParaRPr lang="en-US" dirty="0"/>
          </a:p>
          <a:p>
            <a:pPr marL="628650" lvl="1" indent="-171450">
              <a:buFontTx/>
              <a:buChar char="-"/>
            </a:pPr>
            <a:r>
              <a:rPr lang="en-US" dirty="0"/>
              <a:t>Training (VR, military) </a:t>
            </a:r>
          </a:p>
          <a:p>
            <a:pPr marL="628650" lvl="1" indent="-171450">
              <a:buFontTx/>
              <a:buChar char="-"/>
            </a:pPr>
            <a:r>
              <a:rPr lang="en-US" dirty="0"/>
              <a:t>Clinical and applied settings – occupations where people have to interface with data to make rapid depth judgements </a:t>
            </a:r>
          </a:p>
          <a:p>
            <a:pPr marL="1085850" lvl="2" indent="-171450">
              <a:buFontTx/>
              <a:buChar char="-"/>
            </a:pPr>
            <a:r>
              <a:rPr lang="en-US" dirty="0"/>
              <a:t>HCI </a:t>
            </a:r>
          </a:p>
          <a:p>
            <a:pPr marL="628650" lvl="1" indent="-171450">
              <a:buFontTx/>
              <a:buChar char="-"/>
            </a:pPr>
            <a:r>
              <a:rPr lang="en-US" dirty="0"/>
              <a:t>Understanding the depth perception mechanism can enable us to optimize trainings as well as human interfaces for accurate depth judgements </a:t>
            </a:r>
          </a:p>
          <a:p>
            <a:pPr marL="628650" lvl="1" indent="-171450">
              <a:buFontTx/>
              <a:buChar char="-"/>
            </a:pPr>
            <a:endParaRPr lang="en-US" dirty="0"/>
          </a:p>
          <a:p>
            <a:pPr marL="171450" lvl="0" indent="-171450">
              <a:buFontTx/>
              <a:buChar char="-"/>
            </a:pPr>
            <a:r>
              <a:rPr lang="en-US" dirty="0"/>
              <a:t>In the real world, we do not always get a long glimpse of our environment. We encounter fast moving situations that require a speeded perception of time. </a:t>
            </a:r>
          </a:p>
          <a:p>
            <a:pPr marL="171450" lvl="0" indent="-171450">
              <a:buFontTx/>
              <a:buChar char="-"/>
            </a:pPr>
            <a:r>
              <a:rPr lang="en-US" dirty="0"/>
              <a:t>Speed of processing can also decline with age, or neurological problems.</a:t>
            </a:r>
          </a:p>
          <a:p>
            <a:pPr marL="171450" lvl="0" indent="-171450">
              <a:buFontTx/>
              <a:buChar char="-"/>
            </a:pPr>
            <a:r>
              <a:rPr lang="en-US" dirty="0"/>
              <a:t>For these reasons knowing how people generally process spatial information over time is of interest. </a:t>
            </a:r>
          </a:p>
          <a:p>
            <a:pPr marL="628650" lvl="1" indent="-171450">
              <a:buFontTx/>
              <a:buChar char="-"/>
            </a:pPr>
            <a:endParaRPr lang="en-US" dirty="0">
              <a:sym typeface="Wingdings" pitchFamily="2" charset="2"/>
            </a:endParaRPr>
          </a:p>
          <a:p>
            <a:pPr marL="171450" indent="-171450">
              <a:buFontTx/>
              <a:buChar char="-"/>
            </a:pPr>
            <a:endParaRPr lang="en-US" dirty="0">
              <a:sym typeface="Wingdings" pitchFamily="2" charset="2"/>
            </a:endParaRPr>
          </a:p>
          <a:p>
            <a:pPr marL="171450" indent="-171450">
              <a:buFontTx/>
              <a:buChar char="-"/>
            </a:pPr>
            <a:endParaRPr lang="en-US" dirty="0">
              <a:sym typeface="Wingdings" pitchFamily="2" charset="2"/>
            </a:endParaRPr>
          </a:p>
          <a:p>
            <a:pPr marL="171450" indent="-171450">
              <a:buFontTx/>
              <a:buChar char="-"/>
            </a:pPr>
            <a:endParaRPr lang="en-US" dirty="0">
              <a:sym typeface="Wingdings" pitchFamily="2" charset="2"/>
            </a:endParaRPr>
          </a:p>
          <a:p>
            <a:pPr marL="171450" indent="-171450">
              <a:buFontTx/>
              <a:buChar char="-"/>
            </a:pPr>
            <a:r>
              <a:rPr lang="en-US" dirty="0">
                <a:sym typeface="Wingdings" pitchFamily="2" charset="2"/>
              </a:rPr>
              <a:t>Interaction and abundance of cues has prevented systematic efforts to understand depth judgements in real world scenes </a:t>
            </a:r>
          </a:p>
          <a:p>
            <a:pPr marL="171450" indent="-171450">
              <a:buFontTx/>
              <a:buChar char="-"/>
            </a:pPr>
            <a:endParaRPr lang="en-US" dirty="0">
              <a:sym typeface="Wingdings" pitchFamily="2" charset="2"/>
            </a:endParaRPr>
          </a:p>
          <a:p>
            <a:r>
              <a:rPr lang="en-US" sz="1200" b="0" i="0" kern="1200" dirty="0">
                <a:solidFill>
                  <a:schemeClr val="tx1"/>
                </a:solidFill>
                <a:effectLst/>
                <a:latin typeface="+mn-lt"/>
                <a:ea typeface="+mn-ea"/>
                <a:cs typeface="+mn-cs"/>
              </a:rPr>
              <a:t>In the real world we </a:t>
            </a:r>
            <a:r>
              <a:rPr lang="en-US" sz="1200" b="0" i="0" kern="1200" dirty="0" err="1">
                <a:solidFill>
                  <a:schemeClr val="tx1"/>
                </a:solidFill>
                <a:effectLst/>
                <a:latin typeface="+mn-lt"/>
                <a:ea typeface="+mn-ea"/>
                <a:cs typeface="+mn-cs"/>
              </a:rPr>
              <a:t>dont</a:t>
            </a:r>
            <a:r>
              <a:rPr lang="en-US" sz="1200" b="0" i="0" kern="1200" dirty="0">
                <a:solidFill>
                  <a:schemeClr val="tx1"/>
                </a:solidFill>
                <a:effectLst/>
                <a:latin typeface="+mn-lt"/>
                <a:ea typeface="+mn-ea"/>
                <a:cs typeface="+mn-cs"/>
              </a:rPr>
              <a:t> always get a long glimpse, fast moving situations, or aging affects that affect speed of processing </a:t>
            </a:r>
            <a:br>
              <a:rPr lang="en-US" dirty="0"/>
            </a:br>
            <a:r>
              <a:rPr lang="en-US" sz="1200" b="0" i="0" kern="1200" dirty="0">
                <a:solidFill>
                  <a:schemeClr val="tx1"/>
                </a:solidFill>
                <a:effectLst/>
                <a:latin typeface="+mn-lt"/>
                <a:ea typeface="+mn-ea"/>
                <a:cs typeface="+mn-cs"/>
              </a:rPr>
              <a:t>Knowing about ow people can process spatial info over time is of use </a:t>
            </a:r>
            <a:r>
              <a:rPr lang="en-US" sz="1200" b="0" i="0" kern="1200" dirty="0" err="1">
                <a:solidFill>
                  <a:schemeClr val="tx1"/>
                </a:solidFill>
                <a:effectLst/>
                <a:latin typeface="+mn-lt"/>
                <a:ea typeface="+mn-ea"/>
                <a:cs typeface="+mn-cs"/>
              </a:rPr>
              <a:t>bc</a:t>
            </a:r>
            <a:r>
              <a:rPr lang="en-US" sz="1200" b="0" i="0" kern="1200" dirty="0">
                <a:solidFill>
                  <a:schemeClr val="tx1"/>
                </a:solidFill>
                <a:effectLst/>
                <a:latin typeface="+mn-lt"/>
                <a:ea typeface="+mn-ea"/>
                <a:cs typeface="+mn-cs"/>
              </a:rPr>
              <a:t> sometimes we only get brief glimpse </a:t>
            </a:r>
            <a:br>
              <a:rPr lang="en-US" dirty="0"/>
            </a:br>
            <a:r>
              <a:rPr lang="en-US" sz="1200" b="0" i="0" kern="1200" dirty="0">
                <a:solidFill>
                  <a:schemeClr val="tx1"/>
                </a:solidFill>
                <a:effectLst/>
                <a:latin typeface="+mn-lt"/>
                <a:ea typeface="+mn-ea"/>
                <a:cs typeface="+mn-cs"/>
              </a:rPr>
              <a:t>Some cues prob come immediately </a:t>
            </a:r>
            <a:br>
              <a:rPr lang="en-US" dirty="0"/>
            </a:br>
            <a:r>
              <a:rPr lang="en-US" sz="1200" b="0" i="0" kern="1200" dirty="0">
                <a:solidFill>
                  <a:schemeClr val="tx1"/>
                </a:solidFill>
                <a:effectLst/>
                <a:latin typeface="+mn-lt"/>
                <a:ea typeface="+mn-ea"/>
                <a:cs typeface="+mn-cs"/>
              </a:rPr>
              <a:t>Others take longer to come in </a:t>
            </a:r>
            <a:r>
              <a:rPr lang="en-US" sz="1200" b="0" i="0" kern="1200" dirty="0" err="1">
                <a:solidFill>
                  <a:schemeClr val="tx1"/>
                </a:solidFill>
                <a:effectLst/>
                <a:latin typeface="+mn-lt"/>
                <a:ea typeface="+mn-ea"/>
                <a:cs typeface="+mn-cs"/>
              </a:rPr>
              <a:t>Timecourse</a:t>
            </a:r>
            <a:r>
              <a:rPr lang="en-US" sz="1200" b="0" i="0" kern="1200" dirty="0">
                <a:solidFill>
                  <a:schemeClr val="tx1"/>
                </a:solidFill>
                <a:effectLst/>
                <a:latin typeface="+mn-lt"/>
                <a:ea typeface="+mn-ea"/>
                <a:cs typeface="+mn-cs"/>
              </a:rPr>
              <a:t> of individual cues </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ERRORS CAN BE MADE WHEN YOU DON’T HAVE A LOT OF TIME – SO WE WANT TO QUANITYF, UNDERSTAND AND PREDICT THOSE ERRORS – FAST MOVING ISTUATION LIKE TRAFFIC OR BE MULTITASKING, HIGH COGNITIVE LOAD, NEURLOGICAL DISORDERS, AGE ETC. </a:t>
            </a:r>
            <a:endParaRPr lang="en-US" dirty="0"/>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54</a:t>
            </a:fld>
            <a:endParaRPr lang="en-US"/>
          </a:p>
        </p:txBody>
      </p:sp>
    </p:spTree>
    <p:extLst>
      <p:ext uri="{BB962C8B-B14F-4D97-AF65-F5344CB8AC3E}">
        <p14:creationId xmlns:p14="http://schemas.microsoft.com/office/powerpoint/2010/main" val="281374027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pPr marL="171450" indent="-171450">
              <a:buFontTx/>
              <a:buChar char="-"/>
            </a:pPr>
            <a:r>
              <a:rPr lang="en-US" dirty="0">
                <a:sym typeface="Wingdings" pitchFamily="2" charset="2"/>
              </a:rPr>
              <a:t>Depth perception is linked to our Ability to localize objects in the environment  navigation, reaching, throwing, grasping </a:t>
            </a:r>
          </a:p>
          <a:p>
            <a:pPr marL="171450" indent="-171450">
              <a:buFontTx/>
              <a:buChar char="-"/>
            </a:pPr>
            <a:r>
              <a:rPr lang="en-US" dirty="0">
                <a:sym typeface="Wingdings" pitchFamily="2" charset="2"/>
              </a:rPr>
              <a:t>Requires reliable and stable percept of depth </a:t>
            </a:r>
          </a:p>
          <a:p>
            <a:pPr marL="171450" indent="-171450">
              <a:buFontTx/>
              <a:buChar char="-"/>
            </a:pPr>
            <a:r>
              <a:rPr lang="en-US" dirty="0">
                <a:sym typeface="Wingdings" pitchFamily="2" charset="2"/>
              </a:rPr>
              <a:t>Basic science: important to understand the information processing behind depth perception </a:t>
            </a:r>
          </a:p>
          <a:p>
            <a:pPr marL="171450" indent="-171450">
              <a:buFontTx/>
              <a:buChar char="-"/>
            </a:pPr>
            <a:r>
              <a:rPr lang="en-US" dirty="0">
                <a:sym typeface="Wingdings" pitchFamily="2" charset="2"/>
              </a:rPr>
              <a:t>Applications:</a:t>
            </a:r>
            <a:endParaRPr lang="en-US" dirty="0"/>
          </a:p>
          <a:p>
            <a:pPr marL="628650" lvl="1" indent="-171450">
              <a:buFontTx/>
              <a:buChar char="-"/>
            </a:pPr>
            <a:r>
              <a:rPr lang="en-US" dirty="0"/>
              <a:t>Training (VR, military) </a:t>
            </a:r>
          </a:p>
          <a:p>
            <a:pPr marL="628650" lvl="1" indent="-171450">
              <a:buFontTx/>
              <a:buChar char="-"/>
            </a:pPr>
            <a:r>
              <a:rPr lang="en-US" dirty="0"/>
              <a:t>Clinical and applied settings – occupations where people have to interface with data to make rapid depth judgements </a:t>
            </a:r>
          </a:p>
          <a:p>
            <a:pPr marL="1085850" lvl="2" indent="-171450">
              <a:buFontTx/>
              <a:buChar char="-"/>
            </a:pPr>
            <a:r>
              <a:rPr lang="en-US" dirty="0"/>
              <a:t>HCI </a:t>
            </a:r>
          </a:p>
          <a:p>
            <a:pPr marL="628650" lvl="1" indent="-171450">
              <a:buFontTx/>
              <a:buChar char="-"/>
            </a:pPr>
            <a:r>
              <a:rPr lang="en-US" dirty="0"/>
              <a:t>Understanding the depth perception mechanism can enable us to optimize trainings as well as human interfaces for accurate depth judgements </a:t>
            </a:r>
          </a:p>
          <a:p>
            <a:pPr marL="628650" lvl="1" indent="-171450">
              <a:buFontTx/>
              <a:buChar char="-"/>
            </a:pPr>
            <a:endParaRPr lang="en-US" dirty="0"/>
          </a:p>
          <a:p>
            <a:pPr marL="171450" lvl="0" indent="-171450">
              <a:buFontTx/>
              <a:buChar char="-"/>
            </a:pPr>
            <a:r>
              <a:rPr lang="en-US" dirty="0"/>
              <a:t>In the real world, we do not always get a long glimpse of our environment. We encounter fast moving situations that require a speeded perception of time. </a:t>
            </a:r>
          </a:p>
          <a:p>
            <a:pPr marL="171450" lvl="0" indent="-171450">
              <a:buFontTx/>
              <a:buChar char="-"/>
            </a:pPr>
            <a:r>
              <a:rPr lang="en-US" dirty="0"/>
              <a:t>Speed of processing can also decline with age, or neurological problems.</a:t>
            </a:r>
          </a:p>
          <a:p>
            <a:pPr marL="171450" lvl="0" indent="-171450">
              <a:buFontTx/>
              <a:buChar char="-"/>
            </a:pPr>
            <a:r>
              <a:rPr lang="en-US" dirty="0"/>
              <a:t>For these reasons knowing how people generally process spatial information over time is of interest. </a:t>
            </a:r>
          </a:p>
          <a:p>
            <a:pPr marL="628650" lvl="1" indent="-171450">
              <a:buFontTx/>
              <a:buChar char="-"/>
            </a:pPr>
            <a:endParaRPr lang="en-US" dirty="0">
              <a:sym typeface="Wingdings" pitchFamily="2" charset="2"/>
            </a:endParaRPr>
          </a:p>
          <a:p>
            <a:pPr marL="171450" indent="-171450">
              <a:buFontTx/>
              <a:buChar char="-"/>
            </a:pPr>
            <a:endParaRPr lang="en-US" dirty="0">
              <a:sym typeface="Wingdings" pitchFamily="2" charset="2"/>
            </a:endParaRPr>
          </a:p>
          <a:p>
            <a:pPr marL="171450" indent="-171450">
              <a:buFontTx/>
              <a:buChar char="-"/>
            </a:pPr>
            <a:endParaRPr lang="en-US" dirty="0">
              <a:sym typeface="Wingdings" pitchFamily="2" charset="2"/>
            </a:endParaRPr>
          </a:p>
          <a:p>
            <a:pPr marL="171450" indent="-171450">
              <a:buFontTx/>
              <a:buChar char="-"/>
            </a:pPr>
            <a:endParaRPr lang="en-US" dirty="0">
              <a:sym typeface="Wingdings" pitchFamily="2" charset="2"/>
            </a:endParaRPr>
          </a:p>
          <a:p>
            <a:pPr marL="171450" indent="-171450">
              <a:buFontTx/>
              <a:buChar char="-"/>
            </a:pPr>
            <a:r>
              <a:rPr lang="en-US" dirty="0">
                <a:sym typeface="Wingdings" pitchFamily="2" charset="2"/>
              </a:rPr>
              <a:t>Interaction and abundance of cues has prevented systematic efforts to understand depth judgements in real world scenes </a:t>
            </a:r>
          </a:p>
          <a:p>
            <a:pPr marL="171450" indent="-171450">
              <a:buFontTx/>
              <a:buChar char="-"/>
            </a:pPr>
            <a:endParaRPr lang="en-US" dirty="0">
              <a:sym typeface="Wingdings" pitchFamily="2" charset="2"/>
            </a:endParaRPr>
          </a:p>
          <a:p>
            <a:r>
              <a:rPr lang="en-US" sz="1200" b="0" i="0" kern="1200" dirty="0">
                <a:solidFill>
                  <a:schemeClr val="tx1"/>
                </a:solidFill>
                <a:effectLst/>
                <a:latin typeface="+mn-lt"/>
                <a:ea typeface="+mn-ea"/>
                <a:cs typeface="+mn-cs"/>
              </a:rPr>
              <a:t>In the real world we </a:t>
            </a:r>
            <a:r>
              <a:rPr lang="en-US" sz="1200" b="0" i="0" kern="1200" dirty="0" err="1">
                <a:solidFill>
                  <a:schemeClr val="tx1"/>
                </a:solidFill>
                <a:effectLst/>
                <a:latin typeface="+mn-lt"/>
                <a:ea typeface="+mn-ea"/>
                <a:cs typeface="+mn-cs"/>
              </a:rPr>
              <a:t>dont</a:t>
            </a:r>
            <a:r>
              <a:rPr lang="en-US" sz="1200" b="0" i="0" kern="1200" dirty="0">
                <a:solidFill>
                  <a:schemeClr val="tx1"/>
                </a:solidFill>
                <a:effectLst/>
                <a:latin typeface="+mn-lt"/>
                <a:ea typeface="+mn-ea"/>
                <a:cs typeface="+mn-cs"/>
              </a:rPr>
              <a:t> always get a long glimpse, fast moving situations, or aging affects that affect speed of processing </a:t>
            </a:r>
            <a:br>
              <a:rPr lang="en-US" dirty="0"/>
            </a:br>
            <a:r>
              <a:rPr lang="en-US" sz="1200" b="0" i="0" kern="1200" dirty="0">
                <a:solidFill>
                  <a:schemeClr val="tx1"/>
                </a:solidFill>
                <a:effectLst/>
                <a:latin typeface="+mn-lt"/>
                <a:ea typeface="+mn-ea"/>
                <a:cs typeface="+mn-cs"/>
              </a:rPr>
              <a:t>Knowing about ow people can process spatial info over time is of use </a:t>
            </a:r>
            <a:r>
              <a:rPr lang="en-US" sz="1200" b="0" i="0" kern="1200" dirty="0" err="1">
                <a:solidFill>
                  <a:schemeClr val="tx1"/>
                </a:solidFill>
                <a:effectLst/>
                <a:latin typeface="+mn-lt"/>
                <a:ea typeface="+mn-ea"/>
                <a:cs typeface="+mn-cs"/>
              </a:rPr>
              <a:t>bc</a:t>
            </a:r>
            <a:r>
              <a:rPr lang="en-US" sz="1200" b="0" i="0" kern="1200" dirty="0">
                <a:solidFill>
                  <a:schemeClr val="tx1"/>
                </a:solidFill>
                <a:effectLst/>
                <a:latin typeface="+mn-lt"/>
                <a:ea typeface="+mn-ea"/>
                <a:cs typeface="+mn-cs"/>
              </a:rPr>
              <a:t> sometimes we only get brief glimpse </a:t>
            </a:r>
            <a:br>
              <a:rPr lang="en-US" dirty="0"/>
            </a:br>
            <a:r>
              <a:rPr lang="en-US" sz="1200" b="0" i="0" kern="1200" dirty="0">
                <a:solidFill>
                  <a:schemeClr val="tx1"/>
                </a:solidFill>
                <a:effectLst/>
                <a:latin typeface="+mn-lt"/>
                <a:ea typeface="+mn-ea"/>
                <a:cs typeface="+mn-cs"/>
              </a:rPr>
              <a:t>Some cues prob come immediately </a:t>
            </a:r>
            <a:br>
              <a:rPr lang="en-US" dirty="0"/>
            </a:br>
            <a:r>
              <a:rPr lang="en-US" sz="1200" b="0" i="0" kern="1200" dirty="0">
                <a:solidFill>
                  <a:schemeClr val="tx1"/>
                </a:solidFill>
                <a:effectLst/>
                <a:latin typeface="+mn-lt"/>
                <a:ea typeface="+mn-ea"/>
                <a:cs typeface="+mn-cs"/>
              </a:rPr>
              <a:t>Others take longer to come in </a:t>
            </a:r>
            <a:r>
              <a:rPr lang="en-US" sz="1200" b="0" i="0" kern="1200" dirty="0" err="1">
                <a:solidFill>
                  <a:schemeClr val="tx1"/>
                </a:solidFill>
                <a:effectLst/>
                <a:latin typeface="+mn-lt"/>
                <a:ea typeface="+mn-ea"/>
                <a:cs typeface="+mn-cs"/>
              </a:rPr>
              <a:t>Timecourse</a:t>
            </a:r>
            <a:r>
              <a:rPr lang="en-US" sz="1200" b="0" i="0" kern="1200" dirty="0">
                <a:solidFill>
                  <a:schemeClr val="tx1"/>
                </a:solidFill>
                <a:effectLst/>
                <a:latin typeface="+mn-lt"/>
                <a:ea typeface="+mn-ea"/>
                <a:cs typeface="+mn-cs"/>
              </a:rPr>
              <a:t> of individual cues </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ERRORS CAN BE MADE WHEN YOU DON’T HAVE A LOT OF TIME – SO WE WANT TO QUANITYF, UNDERSTAND AND PREDICT THOSE ERRORS – FAST MOVING ISTUATION LIKE TRAFFIC OR BE MULTITASKING, HIGH COGNITIVE LOAD, NEURLOGICAL DISORDERS, AGE ETC. </a:t>
            </a:r>
            <a:endParaRPr lang="en-US" dirty="0"/>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55</a:t>
            </a:fld>
            <a:endParaRPr lang="en-US"/>
          </a:p>
        </p:txBody>
      </p:sp>
    </p:spTree>
    <p:extLst>
      <p:ext uri="{BB962C8B-B14F-4D97-AF65-F5344CB8AC3E}">
        <p14:creationId xmlns:p14="http://schemas.microsoft.com/office/powerpoint/2010/main" val="379163695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computer models that are able to generate accurate depth maps – but it would be amazing if we could develop a model that represents human spatial perception, including our biases so that we can predict error </a:t>
            </a:r>
          </a:p>
          <a:p>
            <a:pPr marL="171450" indent="-171450">
              <a:buFontTx/>
              <a:buChar char="-"/>
            </a:pPr>
            <a:endParaRPr lang="en-US" dirty="0">
              <a:sym typeface="Wingdings" pitchFamily="2" charset="2"/>
            </a:endParaRPr>
          </a:p>
          <a:p>
            <a:pPr marL="171450" indent="-171450">
              <a:buFontTx/>
              <a:buChar char="-"/>
            </a:pPr>
            <a:endParaRPr lang="en-US" dirty="0">
              <a:sym typeface="Wingdings" pitchFamily="2" charset="2"/>
            </a:endParaRPr>
          </a:p>
          <a:p>
            <a:pPr marL="171450" indent="-171450">
              <a:buFontTx/>
              <a:buChar char="-"/>
            </a:pPr>
            <a:r>
              <a:rPr lang="en-US" dirty="0">
                <a:sym typeface="Wingdings" pitchFamily="2" charset="2"/>
              </a:rPr>
              <a:t>Depth perception is linked to our Ability to localize objects in the environment  navigation, reaching, throwing, grasping </a:t>
            </a:r>
          </a:p>
          <a:p>
            <a:pPr marL="171450" indent="-171450">
              <a:buFontTx/>
              <a:buChar char="-"/>
            </a:pPr>
            <a:r>
              <a:rPr lang="en-US" dirty="0">
                <a:sym typeface="Wingdings" pitchFamily="2" charset="2"/>
              </a:rPr>
              <a:t>Requires reliable and stable percept of depth </a:t>
            </a:r>
          </a:p>
          <a:p>
            <a:pPr marL="171450" indent="-171450">
              <a:buFontTx/>
              <a:buChar char="-"/>
            </a:pPr>
            <a:r>
              <a:rPr lang="en-US" dirty="0">
                <a:sym typeface="Wingdings" pitchFamily="2" charset="2"/>
              </a:rPr>
              <a:t>Basic science: important to understand the information processing behind depth perception </a:t>
            </a:r>
          </a:p>
          <a:p>
            <a:pPr marL="171450" indent="-171450">
              <a:buFontTx/>
              <a:buChar char="-"/>
            </a:pPr>
            <a:r>
              <a:rPr lang="en-US" dirty="0">
                <a:sym typeface="Wingdings" pitchFamily="2" charset="2"/>
              </a:rPr>
              <a:t>Applications:</a:t>
            </a:r>
            <a:endParaRPr lang="en-US" dirty="0"/>
          </a:p>
          <a:p>
            <a:pPr marL="628650" lvl="1" indent="-171450">
              <a:buFontTx/>
              <a:buChar char="-"/>
            </a:pPr>
            <a:r>
              <a:rPr lang="en-US" dirty="0"/>
              <a:t>Training (VR, military) </a:t>
            </a:r>
          </a:p>
          <a:p>
            <a:pPr marL="628650" lvl="1" indent="-171450">
              <a:buFontTx/>
              <a:buChar char="-"/>
            </a:pPr>
            <a:r>
              <a:rPr lang="en-US" dirty="0"/>
              <a:t>Clinical and applied settings – occupations where people have to interface with data to make rapid depth judgements </a:t>
            </a:r>
          </a:p>
          <a:p>
            <a:pPr marL="1085850" lvl="2" indent="-171450">
              <a:buFontTx/>
              <a:buChar char="-"/>
            </a:pPr>
            <a:r>
              <a:rPr lang="en-US" dirty="0"/>
              <a:t>HCI </a:t>
            </a:r>
          </a:p>
          <a:p>
            <a:pPr marL="628650" lvl="1" indent="-171450">
              <a:buFontTx/>
              <a:buChar char="-"/>
            </a:pPr>
            <a:r>
              <a:rPr lang="en-US" dirty="0"/>
              <a:t>Understanding the depth perception mechanism can enable us to optimize trainings as well as human interfaces for accurate depth judgements </a:t>
            </a:r>
          </a:p>
          <a:p>
            <a:pPr marL="628650" lvl="1" indent="-171450">
              <a:buFontTx/>
              <a:buChar char="-"/>
            </a:pPr>
            <a:endParaRPr lang="en-US" dirty="0"/>
          </a:p>
          <a:p>
            <a:pPr marL="171450" lvl="0" indent="-171450">
              <a:buFontTx/>
              <a:buChar char="-"/>
            </a:pPr>
            <a:r>
              <a:rPr lang="en-US" dirty="0"/>
              <a:t>In the real world, we do not always get a long glimpse of our environment. We encounter fast moving situations that require a speeded perception of time. </a:t>
            </a:r>
          </a:p>
          <a:p>
            <a:pPr marL="171450" lvl="0" indent="-171450">
              <a:buFontTx/>
              <a:buChar char="-"/>
            </a:pPr>
            <a:r>
              <a:rPr lang="en-US" dirty="0"/>
              <a:t>Speed of processing can also decline with age, or neurological problems.</a:t>
            </a:r>
          </a:p>
          <a:p>
            <a:pPr marL="171450" lvl="0" indent="-171450">
              <a:buFontTx/>
              <a:buChar char="-"/>
            </a:pPr>
            <a:r>
              <a:rPr lang="en-US" dirty="0"/>
              <a:t>For these reasons knowing how people generally process spatial information over time is of interest. </a:t>
            </a:r>
          </a:p>
          <a:p>
            <a:pPr marL="628650" lvl="1" indent="-171450">
              <a:buFontTx/>
              <a:buChar char="-"/>
            </a:pPr>
            <a:endParaRPr lang="en-US" dirty="0">
              <a:sym typeface="Wingdings" pitchFamily="2" charset="2"/>
            </a:endParaRPr>
          </a:p>
          <a:p>
            <a:pPr marL="171450" indent="-171450">
              <a:buFontTx/>
              <a:buChar char="-"/>
            </a:pPr>
            <a:endParaRPr lang="en-US" dirty="0">
              <a:sym typeface="Wingdings" pitchFamily="2" charset="2"/>
            </a:endParaRPr>
          </a:p>
          <a:p>
            <a:pPr marL="171450" indent="-171450">
              <a:buFontTx/>
              <a:buChar char="-"/>
            </a:pPr>
            <a:endParaRPr lang="en-US" dirty="0">
              <a:sym typeface="Wingdings" pitchFamily="2" charset="2"/>
            </a:endParaRPr>
          </a:p>
          <a:p>
            <a:pPr marL="171450" indent="-171450">
              <a:buFontTx/>
              <a:buChar char="-"/>
            </a:pPr>
            <a:endParaRPr lang="en-US" dirty="0">
              <a:sym typeface="Wingdings" pitchFamily="2" charset="2"/>
            </a:endParaRPr>
          </a:p>
          <a:p>
            <a:pPr marL="171450" indent="-171450">
              <a:buFontTx/>
              <a:buChar char="-"/>
            </a:pPr>
            <a:r>
              <a:rPr lang="en-US" dirty="0">
                <a:sym typeface="Wingdings" pitchFamily="2" charset="2"/>
              </a:rPr>
              <a:t>Interaction and abundance of cues has prevented systematic efforts to understand depth judgements in real world scenes </a:t>
            </a:r>
          </a:p>
          <a:p>
            <a:pPr marL="171450" indent="-171450">
              <a:buFontTx/>
              <a:buChar char="-"/>
            </a:pPr>
            <a:endParaRPr lang="en-US" dirty="0">
              <a:sym typeface="Wingdings" pitchFamily="2" charset="2"/>
            </a:endParaRPr>
          </a:p>
          <a:p>
            <a:r>
              <a:rPr lang="en-US" sz="1200" b="0" i="0" kern="1200" dirty="0">
                <a:solidFill>
                  <a:schemeClr val="tx1"/>
                </a:solidFill>
                <a:effectLst/>
                <a:latin typeface="+mn-lt"/>
                <a:ea typeface="+mn-ea"/>
                <a:cs typeface="+mn-cs"/>
              </a:rPr>
              <a:t>In the real world we </a:t>
            </a:r>
            <a:r>
              <a:rPr lang="en-US" sz="1200" b="0" i="0" kern="1200" dirty="0" err="1">
                <a:solidFill>
                  <a:schemeClr val="tx1"/>
                </a:solidFill>
                <a:effectLst/>
                <a:latin typeface="+mn-lt"/>
                <a:ea typeface="+mn-ea"/>
                <a:cs typeface="+mn-cs"/>
              </a:rPr>
              <a:t>dont</a:t>
            </a:r>
            <a:r>
              <a:rPr lang="en-US" sz="1200" b="0" i="0" kern="1200" dirty="0">
                <a:solidFill>
                  <a:schemeClr val="tx1"/>
                </a:solidFill>
                <a:effectLst/>
                <a:latin typeface="+mn-lt"/>
                <a:ea typeface="+mn-ea"/>
                <a:cs typeface="+mn-cs"/>
              </a:rPr>
              <a:t> always get a long glimpse, fast moving situations, or aging affects that affect speed of processing </a:t>
            </a:r>
            <a:br>
              <a:rPr lang="en-US" dirty="0"/>
            </a:br>
            <a:r>
              <a:rPr lang="en-US" sz="1200" b="0" i="0" kern="1200" dirty="0">
                <a:solidFill>
                  <a:schemeClr val="tx1"/>
                </a:solidFill>
                <a:effectLst/>
                <a:latin typeface="+mn-lt"/>
                <a:ea typeface="+mn-ea"/>
                <a:cs typeface="+mn-cs"/>
              </a:rPr>
              <a:t>Knowing about ow people can process spatial info over time is of use </a:t>
            </a:r>
            <a:r>
              <a:rPr lang="en-US" sz="1200" b="0" i="0" kern="1200" dirty="0" err="1">
                <a:solidFill>
                  <a:schemeClr val="tx1"/>
                </a:solidFill>
                <a:effectLst/>
                <a:latin typeface="+mn-lt"/>
                <a:ea typeface="+mn-ea"/>
                <a:cs typeface="+mn-cs"/>
              </a:rPr>
              <a:t>bc</a:t>
            </a:r>
            <a:r>
              <a:rPr lang="en-US" sz="1200" b="0" i="0" kern="1200" dirty="0">
                <a:solidFill>
                  <a:schemeClr val="tx1"/>
                </a:solidFill>
                <a:effectLst/>
                <a:latin typeface="+mn-lt"/>
                <a:ea typeface="+mn-ea"/>
                <a:cs typeface="+mn-cs"/>
              </a:rPr>
              <a:t> sometimes we only get brief glimpse </a:t>
            </a:r>
            <a:br>
              <a:rPr lang="en-US" dirty="0"/>
            </a:br>
            <a:r>
              <a:rPr lang="en-US" sz="1200" b="0" i="0" kern="1200" dirty="0">
                <a:solidFill>
                  <a:schemeClr val="tx1"/>
                </a:solidFill>
                <a:effectLst/>
                <a:latin typeface="+mn-lt"/>
                <a:ea typeface="+mn-ea"/>
                <a:cs typeface="+mn-cs"/>
              </a:rPr>
              <a:t>Some cues prob come immediately </a:t>
            </a:r>
            <a:br>
              <a:rPr lang="en-US" dirty="0"/>
            </a:br>
            <a:r>
              <a:rPr lang="en-US" sz="1200" b="0" i="0" kern="1200" dirty="0">
                <a:solidFill>
                  <a:schemeClr val="tx1"/>
                </a:solidFill>
                <a:effectLst/>
                <a:latin typeface="+mn-lt"/>
                <a:ea typeface="+mn-ea"/>
                <a:cs typeface="+mn-cs"/>
              </a:rPr>
              <a:t>Others take longer to come in </a:t>
            </a:r>
            <a:r>
              <a:rPr lang="en-US" sz="1200" b="0" i="0" kern="1200" dirty="0" err="1">
                <a:solidFill>
                  <a:schemeClr val="tx1"/>
                </a:solidFill>
                <a:effectLst/>
                <a:latin typeface="+mn-lt"/>
                <a:ea typeface="+mn-ea"/>
                <a:cs typeface="+mn-cs"/>
              </a:rPr>
              <a:t>Timecourse</a:t>
            </a:r>
            <a:r>
              <a:rPr lang="en-US" sz="1200" b="0" i="0" kern="1200" dirty="0">
                <a:solidFill>
                  <a:schemeClr val="tx1"/>
                </a:solidFill>
                <a:effectLst/>
                <a:latin typeface="+mn-lt"/>
                <a:ea typeface="+mn-ea"/>
                <a:cs typeface="+mn-cs"/>
              </a:rPr>
              <a:t> of individual cues </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ERRORS CAN BE MADE WHEN YOU DON’T HAVE A LOT OF TIME – SO WE WANT TO QUANITYF, UNDERSTAND AND PREDICT THOSE ERRORS – FAST MOVING ISTUATION LIKE TRAFFIC OR BE MULTITASKING, HIGH COGNITIVE LOAD, NEURLOGICAL DISORDERS, AGE ETC. </a:t>
            </a:r>
            <a:endParaRPr lang="en-US" dirty="0"/>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56</a:t>
            </a:fld>
            <a:endParaRPr lang="en-US"/>
          </a:p>
        </p:txBody>
      </p:sp>
    </p:spTree>
    <p:extLst>
      <p:ext uri="{BB962C8B-B14F-4D97-AF65-F5344CB8AC3E}">
        <p14:creationId xmlns:p14="http://schemas.microsoft.com/office/powerpoint/2010/main" val="425122142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As I mentioned previously, often times we only get a fleeting glimpse of our environment - so the next step is to quantify the speed of extraction for these cues.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Particularly, the question is what cues are available at short durations?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study investigated what happens when angular declination is rendered non-informative by suspending ball targets at eye level.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Participants completed a blind walking task to a target, and it was found that at short durations performance suffered when angular declination was not available. However with longer viewing durations sensitivity was able to bounce back. This is presumably because other cues became available and could support depth perception. </a:t>
            </a:r>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60</a:t>
            </a:fld>
            <a:endParaRPr lang="en-US"/>
          </a:p>
        </p:txBody>
      </p:sp>
    </p:spTree>
    <p:extLst>
      <p:ext uri="{BB962C8B-B14F-4D97-AF65-F5344CB8AC3E}">
        <p14:creationId xmlns:p14="http://schemas.microsoft.com/office/powerpoint/2010/main" val="25497751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Familiar size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Take this car for example - we are all experienced enough with cars to know the general size of a car. If the retinal size of the object is different than what you know, this can indicate distance.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If we know how big an object is, then trigonometrically we are able to come to distance </a:t>
            </a:r>
          </a:p>
          <a:p>
            <a:endParaRPr lang="en-US" dirty="0"/>
          </a:p>
          <a:p>
            <a:endParaRPr lang="en-US" dirty="0"/>
          </a:p>
          <a:p>
            <a:endParaRPr lang="en-US" dirty="0"/>
          </a:p>
          <a:p>
            <a:endParaRPr lang="en-US" dirty="0"/>
          </a:p>
          <a:p>
            <a:r>
              <a:rPr lang="en-US" dirty="0"/>
              <a:t>------------------------------------------------------------------------------------------------------------------------------------------------------------------------------------------------------------------------------------------------------------------------</a:t>
            </a:r>
          </a:p>
          <a:p>
            <a:r>
              <a:rPr lang="en-US" dirty="0"/>
              <a:t>Tan (</a:t>
            </a:r>
            <a:r>
              <a:rPr lang="en-US" dirty="0" err="1"/>
              <a:t>opp</a:t>
            </a:r>
            <a:r>
              <a:rPr lang="en-US" dirty="0"/>
              <a:t>/adj) </a:t>
            </a:r>
          </a:p>
          <a:p>
            <a:endParaRPr lang="en-US" dirty="0"/>
          </a:p>
          <a:p>
            <a:r>
              <a:rPr lang="en-US" dirty="0"/>
              <a:t>Opposite is the linear </a:t>
            </a:r>
            <a:r>
              <a:rPr lang="en-US" dirty="0" err="1"/>
              <a:t>isze</a:t>
            </a:r>
            <a:r>
              <a:rPr lang="en-US" dirty="0"/>
              <a:t>, and adjacent is the distance </a:t>
            </a:r>
          </a:p>
          <a:p>
            <a:endParaRPr lang="en-US" dirty="0"/>
          </a:p>
          <a:p>
            <a:r>
              <a:rPr lang="en-US" dirty="0"/>
              <a:t>Linear size is familiar size, so we can recover the distance </a:t>
            </a:r>
          </a:p>
          <a:p>
            <a:endParaRPr lang="en-US" dirty="0"/>
          </a:p>
          <a:p>
            <a:r>
              <a:rPr lang="en-US" dirty="0"/>
              <a:t>If I know how big it is, angular size, then I can calculate the distance </a:t>
            </a:r>
          </a:p>
        </p:txBody>
      </p:sp>
      <p:sp>
        <p:nvSpPr>
          <p:cNvPr id="4" name="Slide Number Placeholder 3"/>
          <p:cNvSpPr>
            <a:spLocks noGrp="1"/>
          </p:cNvSpPr>
          <p:nvPr>
            <p:ph type="sldNum" sz="quarter" idx="5"/>
          </p:nvPr>
        </p:nvSpPr>
        <p:spPr/>
        <p:txBody>
          <a:bodyPr/>
          <a:lstStyle/>
          <a:p>
            <a:fld id="{BE54D3F9-1471-384F-80A3-73EE4297A39C}" type="slidenum">
              <a:rPr lang="en-US" smtClean="0"/>
              <a:t>7</a:t>
            </a:fld>
            <a:endParaRPr lang="en-US"/>
          </a:p>
        </p:txBody>
      </p:sp>
    </p:spTree>
    <p:extLst>
      <p:ext uri="{BB962C8B-B14F-4D97-AF65-F5344CB8AC3E}">
        <p14:creationId xmlns:p14="http://schemas.microsoft.com/office/powerpoint/2010/main" val="13320988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All these studies that identified these cues as facilitating depth perception, were conducted in the </a:t>
            </a:r>
            <a:r>
              <a:rPr lang="en-US" sz="1200" kern="1200" dirty="0" err="1">
                <a:solidFill>
                  <a:schemeClr val="tx1"/>
                </a:solidFill>
                <a:effectLst/>
                <a:latin typeface="+mn-lt"/>
                <a:ea typeface="+mn-ea"/>
                <a:cs typeface="+mn-cs"/>
              </a:rPr>
              <a:t>raerl</a:t>
            </a:r>
            <a:r>
              <a:rPr lang="en-US" sz="1200" kern="1200" dirty="0">
                <a:solidFill>
                  <a:schemeClr val="tx1"/>
                </a:solidFill>
                <a:effectLst/>
                <a:latin typeface="+mn-lt"/>
                <a:ea typeface="+mn-ea"/>
                <a:cs typeface="+mn-cs"/>
              </a:rPr>
              <a:t> world. But what happens when we only have pictorial cues available? When we view a 2D image, oculomotor cues return flatness, which changes the weighting of cues when comparing the real world to pictures. </a:t>
            </a:r>
          </a:p>
        </p:txBody>
      </p:sp>
      <p:sp>
        <p:nvSpPr>
          <p:cNvPr id="4" name="Slide Number Placeholder 3"/>
          <p:cNvSpPr>
            <a:spLocks noGrp="1"/>
          </p:cNvSpPr>
          <p:nvPr>
            <p:ph type="sldNum" sz="quarter" idx="5"/>
          </p:nvPr>
        </p:nvSpPr>
        <p:spPr/>
        <p:txBody>
          <a:bodyPr/>
          <a:lstStyle/>
          <a:p>
            <a:fld id="{BE54D3F9-1471-384F-80A3-73EE4297A39C}" type="slidenum">
              <a:rPr lang="en-US" smtClean="0"/>
              <a:t>8</a:t>
            </a:fld>
            <a:endParaRPr lang="en-US"/>
          </a:p>
        </p:txBody>
      </p:sp>
    </p:spTree>
    <p:extLst>
      <p:ext uri="{BB962C8B-B14F-4D97-AF65-F5344CB8AC3E}">
        <p14:creationId xmlns:p14="http://schemas.microsoft.com/office/powerpoint/2010/main" val="4750433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All these studies that identified these cues as facilitating depth perception, were conducted in the </a:t>
            </a:r>
            <a:r>
              <a:rPr lang="en-US" sz="1200" kern="1200" dirty="0" err="1">
                <a:solidFill>
                  <a:schemeClr val="tx1"/>
                </a:solidFill>
                <a:effectLst/>
                <a:latin typeface="+mn-lt"/>
                <a:ea typeface="+mn-ea"/>
                <a:cs typeface="+mn-cs"/>
              </a:rPr>
              <a:t>raerl</a:t>
            </a:r>
            <a:r>
              <a:rPr lang="en-US" sz="1200" kern="1200" dirty="0">
                <a:solidFill>
                  <a:schemeClr val="tx1"/>
                </a:solidFill>
                <a:effectLst/>
                <a:latin typeface="+mn-lt"/>
                <a:ea typeface="+mn-ea"/>
                <a:cs typeface="+mn-cs"/>
              </a:rPr>
              <a:t> world. But what happens when we only have pictorial cues available? When we view a 2D image, oculomotor cues return flatness, which changes the weighting of cues when comparing the real world to pictures. </a:t>
            </a:r>
          </a:p>
        </p:txBody>
      </p:sp>
      <p:sp>
        <p:nvSpPr>
          <p:cNvPr id="4" name="Slide Number Placeholder 3"/>
          <p:cNvSpPr>
            <a:spLocks noGrp="1"/>
          </p:cNvSpPr>
          <p:nvPr>
            <p:ph type="sldNum" sz="quarter" idx="5"/>
          </p:nvPr>
        </p:nvSpPr>
        <p:spPr/>
        <p:txBody>
          <a:bodyPr/>
          <a:lstStyle/>
          <a:p>
            <a:fld id="{BE54D3F9-1471-384F-80A3-73EE4297A39C}" type="slidenum">
              <a:rPr lang="en-US" smtClean="0"/>
              <a:t>9</a:t>
            </a:fld>
            <a:endParaRPr lang="en-US"/>
          </a:p>
        </p:txBody>
      </p:sp>
    </p:spTree>
    <p:extLst>
      <p:ext uri="{BB962C8B-B14F-4D97-AF65-F5344CB8AC3E}">
        <p14:creationId xmlns:p14="http://schemas.microsoft.com/office/powerpoint/2010/main" val="33390187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All these studies that identified these cues as facilitating depth perception, were conducted in the </a:t>
            </a:r>
            <a:r>
              <a:rPr lang="en-US" sz="1200" kern="1200" dirty="0" err="1">
                <a:solidFill>
                  <a:schemeClr val="tx1"/>
                </a:solidFill>
                <a:effectLst/>
                <a:latin typeface="+mn-lt"/>
                <a:ea typeface="+mn-ea"/>
                <a:cs typeface="+mn-cs"/>
              </a:rPr>
              <a:t>raerl</a:t>
            </a:r>
            <a:r>
              <a:rPr lang="en-US" sz="1200" kern="1200" dirty="0">
                <a:solidFill>
                  <a:schemeClr val="tx1"/>
                </a:solidFill>
                <a:effectLst/>
                <a:latin typeface="+mn-lt"/>
                <a:ea typeface="+mn-ea"/>
                <a:cs typeface="+mn-cs"/>
              </a:rPr>
              <a:t> world. But what happens when we only have pictorial cues available? When we view a 2D image, oculomotor cues return flatness, which changes the weighting of cues when comparing the real world to pictures. </a:t>
            </a:r>
          </a:p>
        </p:txBody>
      </p:sp>
      <p:sp>
        <p:nvSpPr>
          <p:cNvPr id="4" name="Slide Number Placeholder 3"/>
          <p:cNvSpPr>
            <a:spLocks noGrp="1"/>
          </p:cNvSpPr>
          <p:nvPr>
            <p:ph type="sldNum" sz="quarter" idx="5"/>
          </p:nvPr>
        </p:nvSpPr>
        <p:spPr/>
        <p:txBody>
          <a:bodyPr/>
          <a:lstStyle/>
          <a:p>
            <a:fld id="{BE54D3F9-1471-384F-80A3-73EE4297A39C}" type="slidenum">
              <a:rPr lang="en-US" smtClean="0"/>
              <a:t>10</a:t>
            </a:fld>
            <a:endParaRPr lang="en-US"/>
          </a:p>
        </p:txBody>
      </p:sp>
    </p:spTree>
    <p:extLst>
      <p:ext uri="{BB962C8B-B14F-4D97-AF65-F5344CB8AC3E}">
        <p14:creationId xmlns:p14="http://schemas.microsoft.com/office/powerpoint/2010/main" val="22867161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 a lot of heterogeneity in scenes - this means that it is unlikely that one cue is dominant across all scenes. Not to mention the differences in timing for each cue  Cues are mutually constrained, and in pictures there is the added challenge of not having oculomotor cues. In pictures oculomotor cues return flatness, but we still get a sense of depth from pictures. </a:t>
            </a:r>
          </a:p>
          <a:p>
            <a:endParaRPr lang="en-US" dirty="0"/>
          </a:p>
          <a:p>
            <a:r>
              <a:rPr lang="en-US" dirty="0"/>
              <a:t>Pictorial cues are informative, we just don’t know the weighting and timing. That is our aim 3. </a:t>
            </a:r>
          </a:p>
          <a:p>
            <a:pPr marL="171450" indent="-171450">
              <a:buFontTx/>
              <a:buChar char="-"/>
            </a:pPr>
            <a:endParaRPr lang="en-US" dirty="0"/>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know that extended viewing enables a depth representation that is more elaborate. In fact it could provide structure for integrating incoming information or guide attention more efficiently to informative parts of the scene.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Not all scenes have the same amount of cues, and some cues will be accessible later – so we need to be able to adapt.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I’ll discuss how we can capitalize on the complexity and diversity of these real world scenes to answer (1) how verbal estimates change over viewing durations and (2) how the relative weighting of depth cues changes over time </a:t>
            </a:r>
          </a:p>
          <a:p>
            <a:endParaRPr lang="en-US" dirty="0"/>
          </a:p>
          <a:p>
            <a:endParaRPr lang="en-US" dirty="0"/>
          </a:p>
          <a:p>
            <a:endParaRPr lang="en-US" dirty="0"/>
          </a:p>
          <a:p>
            <a:endParaRPr lang="en-US" dirty="0"/>
          </a:p>
          <a:p>
            <a:pPr marL="628650" lvl="1" indent="-171450">
              <a:buFontTx/>
              <a:buChar char="-"/>
            </a:pPr>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11</a:t>
            </a:fld>
            <a:endParaRPr lang="en-US"/>
          </a:p>
        </p:txBody>
      </p:sp>
    </p:spTree>
    <p:extLst>
      <p:ext uri="{BB962C8B-B14F-4D97-AF65-F5344CB8AC3E}">
        <p14:creationId xmlns:p14="http://schemas.microsoft.com/office/powerpoint/2010/main" val="2165371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7E911D-F2F0-A949-B5D8-9308FC1D21B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22E3E1A-8897-C24D-90D2-45425A17058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6A1B337-8A71-3F48-BA95-4C3F6314AC73}"/>
              </a:ext>
            </a:extLst>
          </p:cNvPr>
          <p:cNvSpPr>
            <a:spLocks noGrp="1"/>
          </p:cNvSpPr>
          <p:nvPr>
            <p:ph type="dt" sz="half" idx="10"/>
          </p:nvPr>
        </p:nvSpPr>
        <p:spPr/>
        <p:txBody>
          <a:bodyPr/>
          <a:lstStyle/>
          <a:p>
            <a:fld id="{AE77D3D9-1E51-A046-9C98-7D0D6AA0FEC3}" type="datetimeFigureOut">
              <a:rPr lang="en-US" smtClean="0"/>
              <a:t>11/4/22</a:t>
            </a:fld>
            <a:endParaRPr lang="en-US"/>
          </a:p>
        </p:txBody>
      </p:sp>
      <p:sp>
        <p:nvSpPr>
          <p:cNvPr id="5" name="Footer Placeholder 4">
            <a:extLst>
              <a:ext uri="{FF2B5EF4-FFF2-40B4-BE49-F238E27FC236}">
                <a16:creationId xmlns:a16="http://schemas.microsoft.com/office/drawing/2014/main" id="{1C606B03-2CC7-AE46-9047-5544C111A07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7AE9D68-4D29-7041-98F1-0ECF90957ADC}"/>
              </a:ext>
            </a:extLst>
          </p:cNvPr>
          <p:cNvSpPr>
            <a:spLocks noGrp="1"/>
          </p:cNvSpPr>
          <p:nvPr>
            <p:ph type="sldNum" sz="quarter" idx="12"/>
          </p:nvPr>
        </p:nvSpPr>
        <p:spPr/>
        <p:txBody>
          <a:bodyPr/>
          <a:lstStyle/>
          <a:p>
            <a:fld id="{282FA824-67CB-0344-83DA-D2477F5AE6A1}" type="slidenum">
              <a:rPr lang="en-US" smtClean="0"/>
              <a:t>‹#›</a:t>
            </a:fld>
            <a:endParaRPr lang="en-US"/>
          </a:p>
        </p:txBody>
      </p:sp>
    </p:spTree>
    <p:extLst>
      <p:ext uri="{BB962C8B-B14F-4D97-AF65-F5344CB8AC3E}">
        <p14:creationId xmlns:p14="http://schemas.microsoft.com/office/powerpoint/2010/main" val="3817441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049E7-BD6C-AD4B-A774-A4698E25DC9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A754631-1C5F-C642-B68B-13FAF75A4E0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2957E3B-2041-894B-976D-F61F4824B654}"/>
              </a:ext>
            </a:extLst>
          </p:cNvPr>
          <p:cNvSpPr>
            <a:spLocks noGrp="1"/>
          </p:cNvSpPr>
          <p:nvPr>
            <p:ph type="dt" sz="half" idx="10"/>
          </p:nvPr>
        </p:nvSpPr>
        <p:spPr/>
        <p:txBody>
          <a:bodyPr/>
          <a:lstStyle/>
          <a:p>
            <a:fld id="{AE77D3D9-1E51-A046-9C98-7D0D6AA0FEC3}" type="datetimeFigureOut">
              <a:rPr lang="en-US" smtClean="0"/>
              <a:t>11/4/22</a:t>
            </a:fld>
            <a:endParaRPr lang="en-US"/>
          </a:p>
        </p:txBody>
      </p:sp>
      <p:sp>
        <p:nvSpPr>
          <p:cNvPr id="5" name="Footer Placeholder 4">
            <a:extLst>
              <a:ext uri="{FF2B5EF4-FFF2-40B4-BE49-F238E27FC236}">
                <a16:creationId xmlns:a16="http://schemas.microsoft.com/office/drawing/2014/main" id="{837631C2-1FCD-E641-B07B-E31B24E6D0C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307D57D-9F0E-9D4E-B0CC-4B18D78B74FD}"/>
              </a:ext>
            </a:extLst>
          </p:cNvPr>
          <p:cNvSpPr>
            <a:spLocks noGrp="1"/>
          </p:cNvSpPr>
          <p:nvPr>
            <p:ph type="sldNum" sz="quarter" idx="12"/>
          </p:nvPr>
        </p:nvSpPr>
        <p:spPr/>
        <p:txBody>
          <a:bodyPr/>
          <a:lstStyle/>
          <a:p>
            <a:fld id="{282FA824-67CB-0344-83DA-D2477F5AE6A1}" type="slidenum">
              <a:rPr lang="en-US" smtClean="0"/>
              <a:t>‹#›</a:t>
            </a:fld>
            <a:endParaRPr lang="en-US"/>
          </a:p>
        </p:txBody>
      </p:sp>
    </p:spTree>
    <p:extLst>
      <p:ext uri="{BB962C8B-B14F-4D97-AF65-F5344CB8AC3E}">
        <p14:creationId xmlns:p14="http://schemas.microsoft.com/office/powerpoint/2010/main" val="14174254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7E64912-2175-CC4E-BA3D-E28D9C19C4B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1A19523-50B7-364D-8110-B19292B0BB6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791AECD-9DF9-3F4A-8ECC-4F7143BFCC9A}"/>
              </a:ext>
            </a:extLst>
          </p:cNvPr>
          <p:cNvSpPr>
            <a:spLocks noGrp="1"/>
          </p:cNvSpPr>
          <p:nvPr>
            <p:ph type="dt" sz="half" idx="10"/>
          </p:nvPr>
        </p:nvSpPr>
        <p:spPr/>
        <p:txBody>
          <a:bodyPr/>
          <a:lstStyle/>
          <a:p>
            <a:fld id="{AE77D3D9-1E51-A046-9C98-7D0D6AA0FEC3}" type="datetimeFigureOut">
              <a:rPr lang="en-US" smtClean="0"/>
              <a:t>11/4/22</a:t>
            </a:fld>
            <a:endParaRPr lang="en-US"/>
          </a:p>
        </p:txBody>
      </p:sp>
      <p:sp>
        <p:nvSpPr>
          <p:cNvPr id="5" name="Footer Placeholder 4">
            <a:extLst>
              <a:ext uri="{FF2B5EF4-FFF2-40B4-BE49-F238E27FC236}">
                <a16:creationId xmlns:a16="http://schemas.microsoft.com/office/drawing/2014/main" id="{C40B1203-05A4-8047-8FEC-39D1CC368C8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37D8ECC-28E4-064E-ACB1-B48EDE3C99B9}"/>
              </a:ext>
            </a:extLst>
          </p:cNvPr>
          <p:cNvSpPr>
            <a:spLocks noGrp="1"/>
          </p:cNvSpPr>
          <p:nvPr>
            <p:ph type="sldNum" sz="quarter" idx="12"/>
          </p:nvPr>
        </p:nvSpPr>
        <p:spPr/>
        <p:txBody>
          <a:bodyPr/>
          <a:lstStyle/>
          <a:p>
            <a:fld id="{282FA824-67CB-0344-83DA-D2477F5AE6A1}" type="slidenum">
              <a:rPr lang="en-US" smtClean="0"/>
              <a:t>‹#›</a:t>
            </a:fld>
            <a:endParaRPr lang="en-US"/>
          </a:p>
        </p:txBody>
      </p:sp>
    </p:spTree>
    <p:extLst>
      <p:ext uri="{BB962C8B-B14F-4D97-AF65-F5344CB8AC3E}">
        <p14:creationId xmlns:p14="http://schemas.microsoft.com/office/powerpoint/2010/main" val="37464583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A3C73E-3C8C-874D-B6F3-32E0238CE76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656E263-ECA6-0042-99FB-363AB3CDF2D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2EB24BD-8A21-7C42-9907-760C8792A6F8}"/>
              </a:ext>
            </a:extLst>
          </p:cNvPr>
          <p:cNvSpPr>
            <a:spLocks noGrp="1"/>
          </p:cNvSpPr>
          <p:nvPr>
            <p:ph type="dt" sz="half" idx="10"/>
          </p:nvPr>
        </p:nvSpPr>
        <p:spPr/>
        <p:txBody>
          <a:bodyPr/>
          <a:lstStyle/>
          <a:p>
            <a:fld id="{AE77D3D9-1E51-A046-9C98-7D0D6AA0FEC3}" type="datetimeFigureOut">
              <a:rPr lang="en-US" smtClean="0"/>
              <a:t>11/4/22</a:t>
            </a:fld>
            <a:endParaRPr lang="en-US"/>
          </a:p>
        </p:txBody>
      </p:sp>
      <p:sp>
        <p:nvSpPr>
          <p:cNvPr id="5" name="Footer Placeholder 4">
            <a:extLst>
              <a:ext uri="{FF2B5EF4-FFF2-40B4-BE49-F238E27FC236}">
                <a16:creationId xmlns:a16="http://schemas.microsoft.com/office/drawing/2014/main" id="{C74503A6-2880-1C47-8036-2DE09298081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705BE7-E4A0-F54B-B1AF-794B9E2E726D}"/>
              </a:ext>
            </a:extLst>
          </p:cNvPr>
          <p:cNvSpPr>
            <a:spLocks noGrp="1"/>
          </p:cNvSpPr>
          <p:nvPr>
            <p:ph type="sldNum" sz="quarter" idx="12"/>
          </p:nvPr>
        </p:nvSpPr>
        <p:spPr/>
        <p:txBody>
          <a:bodyPr/>
          <a:lstStyle/>
          <a:p>
            <a:fld id="{282FA824-67CB-0344-83DA-D2477F5AE6A1}" type="slidenum">
              <a:rPr lang="en-US" smtClean="0"/>
              <a:t>‹#›</a:t>
            </a:fld>
            <a:endParaRPr lang="en-US"/>
          </a:p>
        </p:txBody>
      </p:sp>
    </p:spTree>
    <p:extLst>
      <p:ext uri="{BB962C8B-B14F-4D97-AF65-F5344CB8AC3E}">
        <p14:creationId xmlns:p14="http://schemas.microsoft.com/office/powerpoint/2010/main" val="11002452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3566A0-5AA0-914E-BD38-3A245A0D3B5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0352E2D-E65A-F140-B120-BA5E8D3B81F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3D43149-8335-A24D-976A-32247DAD9E8F}"/>
              </a:ext>
            </a:extLst>
          </p:cNvPr>
          <p:cNvSpPr>
            <a:spLocks noGrp="1"/>
          </p:cNvSpPr>
          <p:nvPr>
            <p:ph type="dt" sz="half" idx="10"/>
          </p:nvPr>
        </p:nvSpPr>
        <p:spPr/>
        <p:txBody>
          <a:bodyPr/>
          <a:lstStyle/>
          <a:p>
            <a:fld id="{AE77D3D9-1E51-A046-9C98-7D0D6AA0FEC3}" type="datetimeFigureOut">
              <a:rPr lang="en-US" smtClean="0"/>
              <a:t>11/4/22</a:t>
            </a:fld>
            <a:endParaRPr lang="en-US"/>
          </a:p>
        </p:txBody>
      </p:sp>
      <p:sp>
        <p:nvSpPr>
          <p:cNvPr id="5" name="Footer Placeholder 4">
            <a:extLst>
              <a:ext uri="{FF2B5EF4-FFF2-40B4-BE49-F238E27FC236}">
                <a16:creationId xmlns:a16="http://schemas.microsoft.com/office/drawing/2014/main" id="{60B7CF65-1929-284A-B2DF-D86FA76545A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DD938E9-DD6D-0D43-A948-E544E2F4CD46}"/>
              </a:ext>
            </a:extLst>
          </p:cNvPr>
          <p:cNvSpPr>
            <a:spLocks noGrp="1"/>
          </p:cNvSpPr>
          <p:nvPr>
            <p:ph type="sldNum" sz="quarter" idx="12"/>
          </p:nvPr>
        </p:nvSpPr>
        <p:spPr/>
        <p:txBody>
          <a:bodyPr/>
          <a:lstStyle/>
          <a:p>
            <a:fld id="{282FA824-67CB-0344-83DA-D2477F5AE6A1}" type="slidenum">
              <a:rPr lang="en-US" smtClean="0"/>
              <a:t>‹#›</a:t>
            </a:fld>
            <a:endParaRPr lang="en-US"/>
          </a:p>
        </p:txBody>
      </p:sp>
    </p:spTree>
    <p:extLst>
      <p:ext uri="{BB962C8B-B14F-4D97-AF65-F5344CB8AC3E}">
        <p14:creationId xmlns:p14="http://schemas.microsoft.com/office/powerpoint/2010/main" val="30089559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C5F710-C88E-4F4B-B6F8-449CF4C5236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87E0329-AFAE-4A4A-B1D4-6CA31BB0F4D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0FF81AD-A3D7-FE44-9DF8-1777AAB3502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1A44E98-19A3-1942-84C5-EF7010D8A323}"/>
              </a:ext>
            </a:extLst>
          </p:cNvPr>
          <p:cNvSpPr>
            <a:spLocks noGrp="1"/>
          </p:cNvSpPr>
          <p:nvPr>
            <p:ph type="dt" sz="half" idx="10"/>
          </p:nvPr>
        </p:nvSpPr>
        <p:spPr/>
        <p:txBody>
          <a:bodyPr/>
          <a:lstStyle/>
          <a:p>
            <a:fld id="{AE77D3D9-1E51-A046-9C98-7D0D6AA0FEC3}" type="datetimeFigureOut">
              <a:rPr lang="en-US" smtClean="0"/>
              <a:t>11/4/22</a:t>
            </a:fld>
            <a:endParaRPr lang="en-US"/>
          </a:p>
        </p:txBody>
      </p:sp>
      <p:sp>
        <p:nvSpPr>
          <p:cNvPr id="6" name="Footer Placeholder 5">
            <a:extLst>
              <a:ext uri="{FF2B5EF4-FFF2-40B4-BE49-F238E27FC236}">
                <a16:creationId xmlns:a16="http://schemas.microsoft.com/office/drawing/2014/main" id="{386134EF-A49F-F446-8E28-A721460FF3D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69BBB94-2FE9-E64C-AADE-3F4D461B6D17}"/>
              </a:ext>
            </a:extLst>
          </p:cNvPr>
          <p:cNvSpPr>
            <a:spLocks noGrp="1"/>
          </p:cNvSpPr>
          <p:nvPr>
            <p:ph type="sldNum" sz="quarter" idx="12"/>
          </p:nvPr>
        </p:nvSpPr>
        <p:spPr/>
        <p:txBody>
          <a:bodyPr/>
          <a:lstStyle/>
          <a:p>
            <a:fld id="{282FA824-67CB-0344-83DA-D2477F5AE6A1}" type="slidenum">
              <a:rPr lang="en-US" smtClean="0"/>
              <a:t>‹#›</a:t>
            </a:fld>
            <a:endParaRPr lang="en-US"/>
          </a:p>
        </p:txBody>
      </p:sp>
    </p:spTree>
    <p:extLst>
      <p:ext uri="{BB962C8B-B14F-4D97-AF65-F5344CB8AC3E}">
        <p14:creationId xmlns:p14="http://schemas.microsoft.com/office/powerpoint/2010/main" val="19461510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B9FCA5-C671-9143-97F8-4DE58F04621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481511B-52F4-BC41-8060-5278884A7A1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A12F470-63F1-F043-8BCB-62029F0914F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8262684-C8A4-F84D-B2E3-D5FF27FA3D4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D24C725-0E8C-CC4A-BFA3-B2CE6844BFB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9E4F161-5FA2-7345-ACA1-082DFDD2F984}"/>
              </a:ext>
            </a:extLst>
          </p:cNvPr>
          <p:cNvSpPr>
            <a:spLocks noGrp="1"/>
          </p:cNvSpPr>
          <p:nvPr>
            <p:ph type="dt" sz="half" idx="10"/>
          </p:nvPr>
        </p:nvSpPr>
        <p:spPr/>
        <p:txBody>
          <a:bodyPr/>
          <a:lstStyle/>
          <a:p>
            <a:fld id="{AE77D3D9-1E51-A046-9C98-7D0D6AA0FEC3}" type="datetimeFigureOut">
              <a:rPr lang="en-US" smtClean="0"/>
              <a:t>11/4/22</a:t>
            </a:fld>
            <a:endParaRPr lang="en-US"/>
          </a:p>
        </p:txBody>
      </p:sp>
      <p:sp>
        <p:nvSpPr>
          <p:cNvPr id="8" name="Footer Placeholder 7">
            <a:extLst>
              <a:ext uri="{FF2B5EF4-FFF2-40B4-BE49-F238E27FC236}">
                <a16:creationId xmlns:a16="http://schemas.microsoft.com/office/drawing/2014/main" id="{927C08A3-5838-B541-BB16-DB868E48596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BEAAD43-A5D9-F84B-AA0E-286E2D5B05F3}"/>
              </a:ext>
            </a:extLst>
          </p:cNvPr>
          <p:cNvSpPr>
            <a:spLocks noGrp="1"/>
          </p:cNvSpPr>
          <p:nvPr>
            <p:ph type="sldNum" sz="quarter" idx="12"/>
          </p:nvPr>
        </p:nvSpPr>
        <p:spPr/>
        <p:txBody>
          <a:bodyPr/>
          <a:lstStyle/>
          <a:p>
            <a:fld id="{282FA824-67CB-0344-83DA-D2477F5AE6A1}" type="slidenum">
              <a:rPr lang="en-US" smtClean="0"/>
              <a:t>‹#›</a:t>
            </a:fld>
            <a:endParaRPr lang="en-US"/>
          </a:p>
        </p:txBody>
      </p:sp>
    </p:spTree>
    <p:extLst>
      <p:ext uri="{BB962C8B-B14F-4D97-AF65-F5344CB8AC3E}">
        <p14:creationId xmlns:p14="http://schemas.microsoft.com/office/powerpoint/2010/main" val="33463062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A807DF-0557-7144-8D9E-7990227ADFE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71B5007-6634-3549-9895-51182AE4594E}"/>
              </a:ext>
            </a:extLst>
          </p:cNvPr>
          <p:cNvSpPr>
            <a:spLocks noGrp="1"/>
          </p:cNvSpPr>
          <p:nvPr>
            <p:ph type="dt" sz="half" idx="10"/>
          </p:nvPr>
        </p:nvSpPr>
        <p:spPr/>
        <p:txBody>
          <a:bodyPr/>
          <a:lstStyle/>
          <a:p>
            <a:fld id="{AE77D3D9-1E51-A046-9C98-7D0D6AA0FEC3}" type="datetimeFigureOut">
              <a:rPr lang="en-US" smtClean="0"/>
              <a:t>11/4/22</a:t>
            </a:fld>
            <a:endParaRPr lang="en-US"/>
          </a:p>
        </p:txBody>
      </p:sp>
      <p:sp>
        <p:nvSpPr>
          <p:cNvPr id="4" name="Footer Placeholder 3">
            <a:extLst>
              <a:ext uri="{FF2B5EF4-FFF2-40B4-BE49-F238E27FC236}">
                <a16:creationId xmlns:a16="http://schemas.microsoft.com/office/drawing/2014/main" id="{A548933D-0133-4E45-971B-9190510BD2C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8C3DDFB-C33E-0E40-B557-368A973BBFF9}"/>
              </a:ext>
            </a:extLst>
          </p:cNvPr>
          <p:cNvSpPr>
            <a:spLocks noGrp="1"/>
          </p:cNvSpPr>
          <p:nvPr>
            <p:ph type="sldNum" sz="quarter" idx="12"/>
          </p:nvPr>
        </p:nvSpPr>
        <p:spPr/>
        <p:txBody>
          <a:bodyPr/>
          <a:lstStyle/>
          <a:p>
            <a:fld id="{282FA824-67CB-0344-83DA-D2477F5AE6A1}" type="slidenum">
              <a:rPr lang="en-US" smtClean="0"/>
              <a:t>‹#›</a:t>
            </a:fld>
            <a:endParaRPr lang="en-US"/>
          </a:p>
        </p:txBody>
      </p:sp>
    </p:spTree>
    <p:extLst>
      <p:ext uri="{BB962C8B-B14F-4D97-AF65-F5344CB8AC3E}">
        <p14:creationId xmlns:p14="http://schemas.microsoft.com/office/powerpoint/2010/main" val="25457342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612E18D-31F9-2A42-A8E5-E7D87C406600}"/>
              </a:ext>
            </a:extLst>
          </p:cNvPr>
          <p:cNvSpPr>
            <a:spLocks noGrp="1"/>
          </p:cNvSpPr>
          <p:nvPr>
            <p:ph type="dt" sz="half" idx="10"/>
          </p:nvPr>
        </p:nvSpPr>
        <p:spPr/>
        <p:txBody>
          <a:bodyPr/>
          <a:lstStyle/>
          <a:p>
            <a:fld id="{AE77D3D9-1E51-A046-9C98-7D0D6AA0FEC3}" type="datetimeFigureOut">
              <a:rPr lang="en-US" smtClean="0"/>
              <a:t>11/4/22</a:t>
            </a:fld>
            <a:endParaRPr lang="en-US"/>
          </a:p>
        </p:txBody>
      </p:sp>
      <p:sp>
        <p:nvSpPr>
          <p:cNvPr id="3" name="Footer Placeholder 2">
            <a:extLst>
              <a:ext uri="{FF2B5EF4-FFF2-40B4-BE49-F238E27FC236}">
                <a16:creationId xmlns:a16="http://schemas.microsoft.com/office/drawing/2014/main" id="{71430720-4CF7-9347-891D-DD88D7051FD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79659C6-4E22-8E42-B870-EAF1888AEA3E}"/>
              </a:ext>
            </a:extLst>
          </p:cNvPr>
          <p:cNvSpPr>
            <a:spLocks noGrp="1"/>
          </p:cNvSpPr>
          <p:nvPr>
            <p:ph type="sldNum" sz="quarter" idx="12"/>
          </p:nvPr>
        </p:nvSpPr>
        <p:spPr/>
        <p:txBody>
          <a:bodyPr/>
          <a:lstStyle/>
          <a:p>
            <a:fld id="{282FA824-67CB-0344-83DA-D2477F5AE6A1}" type="slidenum">
              <a:rPr lang="en-US" smtClean="0"/>
              <a:t>‹#›</a:t>
            </a:fld>
            <a:endParaRPr lang="en-US"/>
          </a:p>
        </p:txBody>
      </p:sp>
    </p:spTree>
    <p:extLst>
      <p:ext uri="{BB962C8B-B14F-4D97-AF65-F5344CB8AC3E}">
        <p14:creationId xmlns:p14="http://schemas.microsoft.com/office/powerpoint/2010/main" val="29986847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A5CB26-31E6-5D4B-BDD1-19E264790D8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148B152-73F8-5348-8715-13CF06436AA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CB6DAC2-7715-4249-8B6E-262BD96F7B6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1B556A5-94B7-2040-B70D-92C5400CEEE9}"/>
              </a:ext>
            </a:extLst>
          </p:cNvPr>
          <p:cNvSpPr>
            <a:spLocks noGrp="1"/>
          </p:cNvSpPr>
          <p:nvPr>
            <p:ph type="dt" sz="half" idx="10"/>
          </p:nvPr>
        </p:nvSpPr>
        <p:spPr/>
        <p:txBody>
          <a:bodyPr/>
          <a:lstStyle/>
          <a:p>
            <a:fld id="{AE77D3D9-1E51-A046-9C98-7D0D6AA0FEC3}" type="datetimeFigureOut">
              <a:rPr lang="en-US" smtClean="0"/>
              <a:t>11/4/22</a:t>
            </a:fld>
            <a:endParaRPr lang="en-US"/>
          </a:p>
        </p:txBody>
      </p:sp>
      <p:sp>
        <p:nvSpPr>
          <p:cNvPr id="6" name="Footer Placeholder 5">
            <a:extLst>
              <a:ext uri="{FF2B5EF4-FFF2-40B4-BE49-F238E27FC236}">
                <a16:creationId xmlns:a16="http://schemas.microsoft.com/office/drawing/2014/main" id="{5283CF6A-FD41-EE48-B988-379F32151B0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0CEEAC2-7196-B24C-99F5-BB3DA001B645}"/>
              </a:ext>
            </a:extLst>
          </p:cNvPr>
          <p:cNvSpPr>
            <a:spLocks noGrp="1"/>
          </p:cNvSpPr>
          <p:nvPr>
            <p:ph type="sldNum" sz="quarter" idx="12"/>
          </p:nvPr>
        </p:nvSpPr>
        <p:spPr/>
        <p:txBody>
          <a:bodyPr/>
          <a:lstStyle/>
          <a:p>
            <a:fld id="{282FA824-67CB-0344-83DA-D2477F5AE6A1}" type="slidenum">
              <a:rPr lang="en-US" smtClean="0"/>
              <a:t>‹#›</a:t>
            </a:fld>
            <a:endParaRPr lang="en-US"/>
          </a:p>
        </p:txBody>
      </p:sp>
    </p:spTree>
    <p:extLst>
      <p:ext uri="{BB962C8B-B14F-4D97-AF65-F5344CB8AC3E}">
        <p14:creationId xmlns:p14="http://schemas.microsoft.com/office/powerpoint/2010/main" val="41054116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C6D536-252C-C344-8187-09970B54631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82DE680-C22D-7B44-96F0-15647B441BC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6BB969B-52A2-1C4E-8061-01B290142D6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874B087-D1EA-B344-A5DC-58249432AE66}"/>
              </a:ext>
            </a:extLst>
          </p:cNvPr>
          <p:cNvSpPr>
            <a:spLocks noGrp="1"/>
          </p:cNvSpPr>
          <p:nvPr>
            <p:ph type="dt" sz="half" idx="10"/>
          </p:nvPr>
        </p:nvSpPr>
        <p:spPr/>
        <p:txBody>
          <a:bodyPr/>
          <a:lstStyle/>
          <a:p>
            <a:fld id="{AE77D3D9-1E51-A046-9C98-7D0D6AA0FEC3}" type="datetimeFigureOut">
              <a:rPr lang="en-US" smtClean="0"/>
              <a:t>11/4/22</a:t>
            </a:fld>
            <a:endParaRPr lang="en-US"/>
          </a:p>
        </p:txBody>
      </p:sp>
      <p:sp>
        <p:nvSpPr>
          <p:cNvPr id="6" name="Footer Placeholder 5">
            <a:extLst>
              <a:ext uri="{FF2B5EF4-FFF2-40B4-BE49-F238E27FC236}">
                <a16:creationId xmlns:a16="http://schemas.microsoft.com/office/drawing/2014/main" id="{369CF8BD-E9DD-424E-993B-EE8F28D53DA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9F63E84-454E-EF4B-9696-D2A546EF1419}"/>
              </a:ext>
            </a:extLst>
          </p:cNvPr>
          <p:cNvSpPr>
            <a:spLocks noGrp="1"/>
          </p:cNvSpPr>
          <p:nvPr>
            <p:ph type="sldNum" sz="quarter" idx="12"/>
          </p:nvPr>
        </p:nvSpPr>
        <p:spPr/>
        <p:txBody>
          <a:bodyPr/>
          <a:lstStyle/>
          <a:p>
            <a:fld id="{282FA824-67CB-0344-83DA-D2477F5AE6A1}" type="slidenum">
              <a:rPr lang="en-US" smtClean="0"/>
              <a:t>‹#›</a:t>
            </a:fld>
            <a:endParaRPr lang="en-US"/>
          </a:p>
        </p:txBody>
      </p:sp>
    </p:spTree>
    <p:extLst>
      <p:ext uri="{BB962C8B-B14F-4D97-AF65-F5344CB8AC3E}">
        <p14:creationId xmlns:p14="http://schemas.microsoft.com/office/powerpoint/2010/main" val="42845514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733EA0A-3832-0F43-B09F-6C6588D61C6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7ABE29C-ED3C-2947-9A28-3F1C1C86FCE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B81EDC-E6F0-7544-ABE7-69B6D21568D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E77D3D9-1E51-A046-9C98-7D0D6AA0FEC3}" type="datetimeFigureOut">
              <a:rPr lang="en-US" smtClean="0"/>
              <a:t>11/4/22</a:t>
            </a:fld>
            <a:endParaRPr lang="en-US"/>
          </a:p>
        </p:txBody>
      </p:sp>
      <p:sp>
        <p:nvSpPr>
          <p:cNvPr id="5" name="Footer Placeholder 4">
            <a:extLst>
              <a:ext uri="{FF2B5EF4-FFF2-40B4-BE49-F238E27FC236}">
                <a16:creationId xmlns:a16="http://schemas.microsoft.com/office/drawing/2014/main" id="{753D5256-A477-E040-A7E2-F2F55855007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6BAE116-E65A-6344-A94E-7A35E06B734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82FA824-67CB-0344-83DA-D2477F5AE6A1}" type="slidenum">
              <a:rPr lang="en-US" smtClean="0"/>
              <a:t>‹#›</a:t>
            </a:fld>
            <a:endParaRPr lang="en-US"/>
          </a:p>
        </p:txBody>
      </p:sp>
    </p:spTree>
    <p:extLst>
      <p:ext uri="{BB962C8B-B14F-4D97-AF65-F5344CB8AC3E}">
        <p14:creationId xmlns:p14="http://schemas.microsoft.com/office/powerpoint/2010/main" val="10985439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jpg"/></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jpg"/></Relationships>
</file>

<file path=ppt/slides/_rels/slide1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7.png"/><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3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3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3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3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3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4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45.jp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44.jpg"/><Relationship Id="rId5" Type="http://schemas.openxmlformats.org/officeDocument/2006/relationships/image" Target="../media/image5.png"/><Relationship Id="rId4" Type="http://schemas.openxmlformats.org/officeDocument/2006/relationships/image" Target="../media/image4.png"/></Relationships>
</file>

<file path=ppt/slides/_rels/slide5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jpg"/></Relationships>
</file>

<file path=ppt/slides/_rels/slide5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5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5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6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jp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jp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jp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7">
            <a:extLst>
              <a:ext uri="{FF2B5EF4-FFF2-40B4-BE49-F238E27FC236}">
                <a16:creationId xmlns:a16="http://schemas.microsoft.com/office/drawing/2014/main" id="{0786EB66-C867-4091-BE41-0977C31623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9">
            <a:extLst>
              <a:ext uri="{FF2B5EF4-FFF2-40B4-BE49-F238E27FC236}">
                <a16:creationId xmlns:a16="http://schemas.microsoft.com/office/drawing/2014/main" id="{49AC298A-B9B9-4BAB-BCF5-45A44E5BA7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4526280"/>
            <a:ext cx="9975273" cy="2331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11">
            <a:extLst>
              <a:ext uri="{FF2B5EF4-FFF2-40B4-BE49-F238E27FC236}">
                <a16:creationId xmlns:a16="http://schemas.microsoft.com/office/drawing/2014/main" id="{81BF8F48-5FE7-4A46-8BEB-AF2AE44CD2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2051" y="524740"/>
            <a:ext cx="11247895" cy="576518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D1B3B21-8B5C-1A47-9C20-998041837987}"/>
              </a:ext>
            </a:extLst>
          </p:cNvPr>
          <p:cNvSpPr>
            <a:spLocks noGrp="1"/>
          </p:cNvSpPr>
          <p:nvPr>
            <p:ph type="ctrTitle"/>
          </p:nvPr>
        </p:nvSpPr>
        <p:spPr>
          <a:xfrm>
            <a:off x="1524000" y="1005840"/>
            <a:ext cx="9031769" cy="2936382"/>
          </a:xfrm>
        </p:spPr>
        <p:txBody>
          <a:bodyPr>
            <a:normAutofit/>
          </a:bodyPr>
          <a:lstStyle/>
          <a:p>
            <a:r>
              <a:rPr lang="en-US" sz="5100"/>
              <a:t>A Novel Generalization between Verbal Judgments and Perceptual Discrimination of 3D Space </a:t>
            </a:r>
          </a:p>
        </p:txBody>
      </p:sp>
      <p:sp>
        <p:nvSpPr>
          <p:cNvPr id="3" name="Subtitle 2">
            <a:extLst>
              <a:ext uri="{FF2B5EF4-FFF2-40B4-BE49-F238E27FC236}">
                <a16:creationId xmlns:a16="http://schemas.microsoft.com/office/drawing/2014/main" id="{368FF093-6D40-0F44-BBBA-34B06B4F812B}"/>
              </a:ext>
            </a:extLst>
          </p:cNvPr>
          <p:cNvSpPr>
            <a:spLocks noGrp="1"/>
          </p:cNvSpPr>
          <p:nvPr>
            <p:ph type="subTitle" idx="1"/>
          </p:nvPr>
        </p:nvSpPr>
        <p:spPr>
          <a:xfrm>
            <a:off x="1524000" y="4960272"/>
            <a:ext cx="9031769" cy="1215980"/>
          </a:xfrm>
        </p:spPr>
        <p:txBody>
          <a:bodyPr>
            <a:normAutofit/>
          </a:bodyPr>
          <a:lstStyle/>
          <a:p>
            <a:r>
              <a:rPr lang="en-US" sz="2800" dirty="0"/>
              <a:t>Prachi Mahableshwarkar</a:t>
            </a:r>
          </a:p>
          <a:p>
            <a:r>
              <a:rPr lang="en-US" sz="2800" dirty="0"/>
              <a:t>The George Washington University</a:t>
            </a:r>
          </a:p>
        </p:txBody>
      </p:sp>
      <p:grpSp>
        <p:nvGrpSpPr>
          <p:cNvPr id="14" name="Group 13">
            <a:extLst>
              <a:ext uri="{FF2B5EF4-FFF2-40B4-BE49-F238E27FC236}">
                <a16:creationId xmlns:a16="http://schemas.microsoft.com/office/drawing/2014/main" id="{117AB195-E690-4959-B435-3BC469C2CA4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873418" y="44817"/>
            <a:ext cx="233303" cy="772404"/>
            <a:chOff x="11873418" y="44817"/>
            <a:chExt cx="233303" cy="772404"/>
          </a:xfrm>
        </p:grpSpPr>
        <p:sp>
          <p:nvSpPr>
            <p:cNvPr id="15" name="Rectangle 64">
              <a:extLst>
                <a:ext uri="{FF2B5EF4-FFF2-40B4-BE49-F238E27FC236}">
                  <a16:creationId xmlns:a16="http://schemas.microsoft.com/office/drawing/2014/main" id="{BBBA5550-3A7F-41FE-AEC2-85F9CA801E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2043605" y="4612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66">
              <a:extLst>
                <a:ext uri="{FF2B5EF4-FFF2-40B4-BE49-F238E27FC236}">
                  <a16:creationId xmlns:a16="http://schemas.microsoft.com/office/drawing/2014/main" id="{20C75782-E825-4F5C-B9E2-269CD9E69B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872115" y="4612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64">
              <a:extLst>
                <a:ext uri="{FF2B5EF4-FFF2-40B4-BE49-F238E27FC236}">
                  <a16:creationId xmlns:a16="http://schemas.microsoft.com/office/drawing/2014/main" id="{3F6D5B3A-F638-4015-BF3D-202A166FD4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2046191" y="75669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66">
              <a:extLst>
                <a:ext uri="{FF2B5EF4-FFF2-40B4-BE49-F238E27FC236}">
                  <a16:creationId xmlns:a16="http://schemas.microsoft.com/office/drawing/2014/main" id="{C8B81319-436D-4F21-ABCC-A5838F9892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872455" y="75669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64">
              <a:extLst>
                <a:ext uri="{FF2B5EF4-FFF2-40B4-BE49-F238E27FC236}">
                  <a16:creationId xmlns:a16="http://schemas.microsoft.com/office/drawing/2014/main" id="{6C0516BC-CF7B-4D50-8C67-0665D3FD9A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2046191" y="61457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66">
              <a:extLst>
                <a:ext uri="{FF2B5EF4-FFF2-40B4-BE49-F238E27FC236}">
                  <a16:creationId xmlns:a16="http://schemas.microsoft.com/office/drawing/2014/main" id="{C232F28B-582E-441D-A117-D9A1A40EBC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872455" y="61457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64">
              <a:extLst>
                <a:ext uri="{FF2B5EF4-FFF2-40B4-BE49-F238E27FC236}">
                  <a16:creationId xmlns:a16="http://schemas.microsoft.com/office/drawing/2014/main" id="{5E43823E-66CA-4740-95AE-DB53C2751B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2046191" y="472462"/>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66">
              <a:extLst>
                <a:ext uri="{FF2B5EF4-FFF2-40B4-BE49-F238E27FC236}">
                  <a16:creationId xmlns:a16="http://schemas.microsoft.com/office/drawing/2014/main" id="{06C1A5BC-53FF-465A-8394-81554FCDA0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872455" y="472462"/>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64">
              <a:extLst>
                <a:ext uri="{FF2B5EF4-FFF2-40B4-BE49-F238E27FC236}">
                  <a16:creationId xmlns:a16="http://schemas.microsoft.com/office/drawing/2014/main" id="{86AAA0B5-FFC7-499B-9C1B-8DFFB4F291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2046191" y="330348"/>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66">
              <a:extLst>
                <a:ext uri="{FF2B5EF4-FFF2-40B4-BE49-F238E27FC236}">
                  <a16:creationId xmlns:a16="http://schemas.microsoft.com/office/drawing/2014/main" id="{A1B55CB2-2108-462D-B109-4D76D34A82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872455" y="330348"/>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64">
              <a:extLst>
                <a:ext uri="{FF2B5EF4-FFF2-40B4-BE49-F238E27FC236}">
                  <a16:creationId xmlns:a16="http://schemas.microsoft.com/office/drawing/2014/main" id="{9E620EE3-25FA-4C0B-9F5D-470FF51B9B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2046191" y="188234"/>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66">
              <a:extLst>
                <a:ext uri="{FF2B5EF4-FFF2-40B4-BE49-F238E27FC236}">
                  <a16:creationId xmlns:a16="http://schemas.microsoft.com/office/drawing/2014/main" id="{52A5BDF8-AD17-44D3-B1C9-E165158D91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872455" y="188234"/>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8" name="Group 27">
            <a:extLst>
              <a:ext uri="{FF2B5EF4-FFF2-40B4-BE49-F238E27FC236}">
                <a16:creationId xmlns:a16="http://schemas.microsoft.com/office/drawing/2014/main" id="{9D9672DB-F953-4898-9C52-03A164FADED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864" y="3048506"/>
            <a:ext cx="630289" cy="765242"/>
            <a:chOff x="45711" y="3048506"/>
            <a:chExt cx="630289" cy="765242"/>
          </a:xfrm>
        </p:grpSpPr>
        <p:sp>
          <p:nvSpPr>
            <p:cNvPr id="29" name="Rectangle 2">
              <a:extLst>
                <a:ext uri="{FF2B5EF4-FFF2-40B4-BE49-F238E27FC236}">
                  <a16:creationId xmlns:a16="http://schemas.microsoft.com/office/drawing/2014/main" id="{BF03BEBE-5AB3-4234-9975-887E86FEDE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166" y="304850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59">
              <a:extLst>
                <a:ext uri="{FF2B5EF4-FFF2-40B4-BE49-F238E27FC236}">
                  <a16:creationId xmlns:a16="http://schemas.microsoft.com/office/drawing/2014/main" id="{77545F09-233F-4039-B88E-8B7EE733B6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166" y="322501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62">
              <a:extLst>
                <a:ext uri="{FF2B5EF4-FFF2-40B4-BE49-F238E27FC236}">
                  <a16:creationId xmlns:a16="http://schemas.microsoft.com/office/drawing/2014/main" id="{B89D6423-0884-41BE-BAB8-0F8A9851D5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166" y="3401514"/>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64">
              <a:extLst>
                <a:ext uri="{FF2B5EF4-FFF2-40B4-BE49-F238E27FC236}">
                  <a16:creationId xmlns:a16="http://schemas.microsoft.com/office/drawing/2014/main" id="{2316554F-5550-4E94-BF70-9B1092E2A8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166" y="357801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66">
              <a:extLst>
                <a:ext uri="{FF2B5EF4-FFF2-40B4-BE49-F238E27FC236}">
                  <a16:creationId xmlns:a16="http://schemas.microsoft.com/office/drawing/2014/main" id="{B3B986A6-E7CE-46D5-B7C2-E469056C52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166" y="375452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2">
              <a:extLst>
                <a:ext uri="{FF2B5EF4-FFF2-40B4-BE49-F238E27FC236}">
                  <a16:creationId xmlns:a16="http://schemas.microsoft.com/office/drawing/2014/main" id="{513E22E1-E1BD-471B-9959-02D382CDB4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2053" y="304850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59">
              <a:extLst>
                <a:ext uri="{FF2B5EF4-FFF2-40B4-BE49-F238E27FC236}">
                  <a16:creationId xmlns:a16="http://schemas.microsoft.com/office/drawing/2014/main" id="{81396781-D57E-417F-9D99-C69663C283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2053" y="322501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62">
              <a:extLst>
                <a:ext uri="{FF2B5EF4-FFF2-40B4-BE49-F238E27FC236}">
                  <a16:creationId xmlns:a16="http://schemas.microsoft.com/office/drawing/2014/main" id="{B3DCA897-9502-460C-B0A6-67548D09B7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2053" y="3401514"/>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64">
              <a:extLst>
                <a:ext uri="{FF2B5EF4-FFF2-40B4-BE49-F238E27FC236}">
                  <a16:creationId xmlns:a16="http://schemas.microsoft.com/office/drawing/2014/main" id="{009AF730-DCD4-4428-A9E9-D26FAD1420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2053" y="357801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66">
              <a:extLst>
                <a:ext uri="{FF2B5EF4-FFF2-40B4-BE49-F238E27FC236}">
                  <a16:creationId xmlns:a16="http://schemas.microsoft.com/office/drawing/2014/main" id="{72AF0F75-11D1-432A-969B-1F454307F5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2053" y="375452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2">
              <a:extLst>
                <a:ext uri="{FF2B5EF4-FFF2-40B4-BE49-F238E27FC236}">
                  <a16:creationId xmlns:a16="http://schemas.microsoft.com/office/drawing/2014/main" id="{23397648-9CC0-48EE-86FE-B819830EA2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939" y="304850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59">
              <a:extLst>
                <a:ext uri="{FF2B5EF4-FFF2-40B4-BE49-F238E27FC236}">
                  <a16:creationId xmlns:a16="http://schemas.microsoft.com/office/drawing/2014/main" id="{5C7C485C-93D0-46DC-AD54-B0AFDAEA7A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939" y="322501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62">
              <a:extLst>
                <a:ext uri="{FF2B5EF4-FFF2-40B4-BE49-F238E27FC236}">
                  <a16:creationId xmlns:a16="http://schemas.microsoft.com/office/drawing/2014/main" id="{BB2C71AA-96A2-4945-BE1C-17FEF965F7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939" y="3401514"/>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64">
              <a:extLst>
                <a:ext uri="{FF2B5EF4-FFF2-40B4-BE49-F238E27FC236}">
                  <a16:creationId xmlns:a16="http://schemas.microsoft.com/office/drawing/2014/main" id="{1914A3E6-8F60-4CB5-8142-47B57D38C6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939" y="357801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66">
              <a:extLst>
                <a:ext uri="{FF2B5EF4-FFF2-40B4-BE49-F238E27FC236}">
                  <a16:creationId xmlns:a16="http://schemas.microsoft.com/office/drawing/2014/main" id="{8E36D6EE-E260-44F2-8D0C-B86573A680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939" y="375452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2">
              <a:extLst>
                <a:ext uri="{FF2B5EF4-FFF2-40B4-BE49-F238E27FC236}">
                  <a16:creationId xmlns:a16="http://schemas.microsoft.com/office/drawing/2014/main" id="{A1EDD0E7-0ACC-4782-BB65-179218A536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7825" y="304850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59">
              <a:extLst>
                <a:ext uri="{FF2B5EF4-FFF2-40B4-BE49-F238E27FC236}">
                  <a16:creationId xmlns:a16="http://schemas.microsoft.com/office/drawing/2014/main" id="{61301D83-35ED-45D9-808A-4BDADF2B22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7825" y="322501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62">
              <a:extLst>
                <a:ext uri="{FF2B5EF4-FFF2-40B4-BE49-F238E27FC236}">
                  <a16:creationId xmlns:a16="http://schemas.microsoft.com/office/drawing/2014/main" id="{8ED1BB52-7859-46C1-997C-F679C92369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7825" y="3401514"/>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64">
              <a:extLst>
                <a:ext uri="{FF2B5EF4-FFF2-40B4-BE49-F238E27FC236}">
                  <a16:creationId xmlns:a16="http://schemas.microsoft.com/office/drawing/2014/main" id="{7A5D5BB8-21AD-44D8-8793-CB4924B938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7825" y="357801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66">
              <a:extLst>
                <a:ext uri="{FF2B5EF4-FFF2-40B4-BE49-F238E27FC236}">
                  <a16:creationId xmlns:a16="http://schemas.microsoft.com/office/drawing/2014/main" id="{6B17B7F3-3D9C-4459-AF7F-6BCF136647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7825" y="375452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2">
              <a:extLst>
                <a:ext uri="{FF2B5EF4-FFF2-40B4-BE49-F238E27FC236}">
                  <a16:creationId xmlns:a16="http://schemas.microsoft.com/office/drawing/2014/main" id="{03AF9AAC-5EF8-43F6-A71F-CAACB54FF6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5711" y="304850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59">
              <a:extLst>
                <a:ext uri="{FF2B5EF4-FFF2-40B4-BE49-F238E27FC236}">
                  <a16:creationId xmlns:a16="http://schemas.microsoft.com/office/drawing/2014/main" id="{F0D2C464-1C0A-4D91-9AAA-C053C895FD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5711" y="322501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62">
              <a:extLst>
                <a:ext uri="{FF2B5EF4-FFF2-40B4-BE49-F238E27FC236}">
                  <a16:creationId xmlns:a16="http://schemas.microsoft.com/office/drawing/2014/main" id="{4BEDADBB-1E6E-48F0-BBF3-EB9B978FB2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5711" y="3401514"/>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64">
              <a:extLst>
                <a:ext uri="{FF2B5EF4-FFF2-40B4-BE49-F238E27FC236}">
                  <a16:creationId xmlns:a16="http://schemas.microsoft.com/office/drawing/2014/main" id="{A768E058-61D9-41D6-AC45-94D984A89B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5711" y="357801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66">
              <a:extLst>
                <a:ext uri="{FF2B5EF4-FFF2-40B4-BE49-F238E27FC236}">
                  <a16:creationId xmlns:a16="http://schemas.microsoft.com/office/drawing/2014/main" id="{99718B8A-0078-45EC-9F2C-1B6E96E1B7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5711" y="375452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7895868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F245F5B-7237-F14B-8095-064EDE607BED}"/>
              </a:ext>
            </a:extLst>
          </p:cNvPr>
          <p:cNvPicPr>
            <a:picLocks noChangeAspect="1"/>
          </p:cNvPicPr>
          <p:nvPr/>
        </p:nvPicPr>
        <p:blipFill>
          <a:blip r:embed="rId3"/>
          <a:stretch>
            <a:fillRect/>
          </a:stretch>
        </p:blipFill>
        <p:spPr>
          <a:xfrm>
            <a:off x="2902666" y="4359441"/>
            <a:ext cx="3242122" cy="1592113"/>
          </a:xfrm>
          <a:prstGeom prst="rect">
            <a:avLst/>
          </a:prstGeom>
        </p:spPr>
      </p:pic>
      <p:sp>
        <p:nvSpPr>
          <p:cNvPr id="20" name="TextBox 19">
            <a:extLst>
              <a:ext uri="{FF2B5EF4-FFF2-40B4-BE49-F238E27FC236}">
                <a16:creationId xmlns:a16="http://schemas.microsoft.com/office/drawing/2014/main" id="{142AE490-5008-C744-8697-4C30A747B255}"/>
              </a:ext>
            </a:extLst>
          </p:cNvPr>
          <p:cNvSpPr txBox="1"/>
          <p:nvPr/>
        </p:nvSpPr>
        <p:spPr>
          <a:xfrm>
            <a:off x="214745" y="1064496"/>
            <a:ext cx="5832468" cy="5414367"/>
          </a:xfrm>
          <a:prstGeom prst="rect">
            <a:avLst/>
          </a:prstGeom>
          <a:noFill/>
        </p:spPr>
        <p:txBody>
          <a:bodyPr wrap="square" rtlCol="0">
            <a:spAutoFit/>
          </a:bodyPr>
          <a:lstStyle/>
          <a:p>
            <a:pPr marL="457200" indent="-457200">
              <a:lnSpc>
                <a:spcPct val="200000"/>
              </a:lnSpc>
              <a:buAutoNum type="arabicPeriod"/>
            </a:pPr>
            <a:r>
              <a:rPr lang="en-US" sz="2200" dirty="0"/>
              <a:t>Visible Ground Plane</a:t>
            </a:r>
          </a:p>
          <a:p>
            <a:pPr marL="457200" indent="-457200">
              <a:lnSpc>
                <a:spcPct val="200000"/>
              </a:lnSpc>
              <a:buAutoNum type="arabicPeriod"/>
            </a:pPr>
            <a:endParaRPr lang="en-US" sz="2200" dirty="0"/>
          </a:p>
          <a:p>
            <a:pPr marL="457200" indent="-457200">
              <a:lnSpc>
                <a:spcPct val="200000"/>
              </a:lnSpc>
              <a:buAutoNum type="arabicPeriod"/>
            </a:pPr>
            <a:r>
              <a:rPr lang="en-US" sz="2200" dirty="0"/>
              <a:t>Texture Gradient</a:t>
            </a:r>
          </a:p>
          <a:p>
            <a:pPr marL="457200" indent="-457200">
              <a:lnSpc>
                <a:spcPct val="200000"/>
              </a:lnSpc>
              <a:buAutoNum type="arabicPeriod"/>
            </a:pPr>
            <a:endParaRPr lang="en-US" sz="2200" dirty="0"/>
          </a:p>
          <a:p>
            <a:pPr marL="457200" indent="-457200">
              <a:lnSpc>
                <a:spcPct val="200000"/>
              </a:lnSpc>
              <a:buAutoNum type="arabicPeriod"/>
            </a:pPr>
            <a:r>
              <a:rPr lang="en-US" sz="2200" dirty="0"/>
              <a:t>Relative Size </a:t>
            </a:r>
          </a:p>
          <a:p>
            <a:pPr marL="457200" indent="-457200">
              <a:lnSpc>
                <a:spcPct val="200000"/>
              </a:lnSpc>
              <a:buAutoNum type="arabicPeriod"/>
            </a:pPr>
            <a:r>
              <a:rPr lang="en-US" sz="2200" dirty="0"/>
              <a:t>Angular Declination</a:t>
            </a:r>
          </a:p>
          <a:p>
            <a:pPr marL="457200" indent="-457200">
              <a:lnSpc>
                <a:spcPct val="200000"/>
              </a:lnSpc>
              <a:buAutoNum type="arabicPeriod"/>
            </a:pPr>
            <a:endParaRPr lang="en-US" sz="2200" dirty="0"/>
          </a:p>
          <a:p>
            <a:pPr marL="457200" indent="-457200">
              <a:lnSpc>
                <a:spcPct val="200000"/>
              </a:lnSpc>
              <a:buAutoNum type="arabicPeriod"/>
            </a:pPr>
            <a:r>
              <a:rPr lang="en-US" sz="2200" dirty="0"/>
              <a:t>Familiar Size  </a:t>
            </a:r>
          </a:p>
        </p:txBody>
      </p:sp>
      <p:pic>
        <p:nvPicPr>
          <p:cNvPr id="5" name="Picture 4" descr="A small house in front of a brick building&#10;&#10;Description automatically generated">
            <a:extLst>
              <a:ext uri="{FF2B5EF4-FFF2-40B4-BE49-F238E27FC236}">
                <a16:creationId xmlns:a16="http://schemas.microsoft.com/office/drawing/2014/main" id="{35F06400-E5E8-2545-A96D-44BAD6A1F2DE}"/>
              </a:ext>
            </a:extLst>
          </p:cNvPr>
          <p:cNvPicPr>
            <a:picLocks noChangeAspect="1"/>
          </p:cNvPicPr>
          <p:nvPr/>
        </p:nvPicPr>
        <p:blipFill>
          <a:blip r:embed="rId4"/>
          <a:stretch>
            <a:fillRect/>
          </a:stretch>
        </p:blipFill>
        <p:spPr>
          <a:xfrm>
            <a:off x="6144788" y="0"/>
            <a:ext cx="5143500" cy="6858000"/>
          </a:xfrm>
          <a:prstGeom prst="rect">
            <a:avLst/>
          </a:prstGeom>
        </p:spPr>
      </p:pic>
      <p:sp>
        <p:nvSpPr>
          <p:cNvPr id="4" name="TextBox 3">
            <a:extLst>
              <a:ext uri="{FF2B5EF4-FFF2-40B4-BE49-F238E27FC236}">
                <a16:creationId xmlns:a16="http://schemas.microsoft.com/office/drawing/2014/main" id="{03C28245-0DC7-914C-BD13-40D3C0266F97}"/>
              </a:ext>
            </a:extLst>
          </p:cNvPr>
          <p:cNvSpPr txBox="1"/>
          <p:nvPr/>
        </p:nvSpPr>
        <p:spPr>
          <a:xfrm>
            <a:off x="0" y="110389"/>
            <a:ext cx="6096000" cy="954107"/>
          </a:xfrm>
          <a:prstGeom prst="rect">
            <a:avLst/>
          </a:prstGeom>
          <a:noFill/>
        </p:spPr>
        <p:txBody>
          <a:bodyPr wrap="square" rtlCol="0">
            <a:spAutoFit/>
          </a:bodyPr>
          <a:lstStyle/>
          <a:p>
            <a:pPr algn="ctr"/>
            <a:r>
              <a:rPr lang="en-US" sz="2800" dirty="0"/>
              <a:t>What cues facilitate depth perception in natural environments?</a:t>
            </a:r>
          </a:p>
        </p:txBody>
      </p:sp>
      <p:pic>
        <p:nvPicPr>
          <p:cNvPr id="21" name="Picture 20" descr="A close up of a logo&#10;&#10;Description automatically generated">
            <a:extLst>
              <a:ext uri="{FF2B5EF4-FFF2-40B4-BE49-F238E27FC236}">
                <a16:creationId xmlns:a16="http://schemas.microsoft.com/office/drawing/2014/main" id="{F50C3FEA-11FA-2A44-8E35-62DFE1AD4B4D}"/>
              </a:ext>
            </a:extLst>
          </p:cNvPr>
          <p:cNvPicPr>
            <a:picLocks noChangeAspect="1"/>
          </p:cNvPicPr>
          <p:nvPr/>
        </p:nvPicPr>
        <p:blipFill rotWithShape="1">
          <a:blip r:embed="rId5"/>
          <a:srcRect b="59011"/>
          <a:stretch/>
        </p:blipFill>
        <p:spPr>
          <a:xfrm>
            <a:off x="661968" y="1660133"/>
            <a:ext cx="1636867" cy="852078"/>
          </a:xfrm>
          <a:prstGeom prst="rect">
            <a:avLst/>
          </a:prstGeom>
        </p:spPr>
      </p:pic>
      <p:pic>
        <p:nvPicPr>
          <p:cNvPr id="22" name="Picture 21" descr="A close up of a map&#10;&#10;Description automatically generated">
            <a:extLst>
              <a:ext uri="{FF2B5EF4-FFF2-40B4-BE49-F238E27FC236}">
                <a16:creationId xmlns:a16="http://schemas.microsoft.com/office/drawing/2014/main" id="{8B30C398-3C6F-0240-8EB6-9CE07BA80B5D}"/>
              </a:ext>
            </a:extLst>
          </p:cNvPr>
          <p:cNvPicPr>
            <a:picLocks noChangeAspect="1"/>
          </p:cNvPicPr>
          <p:nvPr/>
        </p:nvPicPr>
        <p:blipFill rotWithShape="1">
          <a:blip r:embed="rId6"/>
          <a:srcRect b="72241"/>
          <a:stretch/>
        </p:blipFill>
        <p:spPr>
          <a:xfrm>
            <a:off x="291752" y="3117289"/>
            <a:ext cx="2377300" cy="695654"/>
          </a:xfrm>
          <a:prstGeom prst="rect">
            <a:avLst/>
          </a:prstGeom>
        </p:spPr>
      </p:pic>
      <p:sp>
        <p:nvSpPr>
          <p:cNvPr id="6" name="Rectangle 5">
            <a:extLst>
              <a:ext uri="{FF2B5EF4-FFF2-40B4-BE49-F238E27FC236}">
                <a16:creationId xmlns:a16="http://schemas.microsoft.com/office/drawing/2014/main" id="{09D92557-AE07-049D-5A15-AEDA2C85EC9F}"/>
              </a:ext>
            </a:extLst>
          </p:cNvPr>
          <p:cNvSpPr/>
          <p:nvPr/>
        </p:nvSpPr>
        <p:spPr>
          <a:xfrm>
            <a:off x="0" y="0"/>
            <a:ext cx="6096000" cy="6858000"/>
          </a:xfrm>
          <a:prstGeom prst="rect">
            <a:avLst/>
          </a:prstGeom>
          <a:solidFill>
            <a:schemeClr val="bg1">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04505128-66D9-A079-7959-CB8927D75B61}"/>
              </a:ext>
            </a:extLst>
          </p:cNvPr>
          <p:cNvSpPr>
            <a:spLocks noGrp="1"/>
          </p:cNvSpPr>
          <p:nvPr>
            <p:ph type="title"/>
          </p:nvPr>
        </p:nvSpPr>
        <p:spPr>
          <a:xfrm>
            <a:off x="1034142" y="2487839"/>
            <a:ext cx="10515600" cy="1325563"/>
          </a:xfrm>
          <a:solidFill>
            <a:schemeClr val="bg1"/>
          </a:solidFill>
        </p:spPr>
        <p:txBody>
          <a:bodyPr>
            <a:normAutofit fontScale="90000"/>
          </a:bodyPr>
          <a:lstStyle/>
          <a:p>
            <a:r>
              <a:rPr lang="en-US" i="1" dirty="0">
                <a:solidFill>
                  <a:srgbClr val="C00000"/>
                </a:solidFill>
                <a:latin typeface="+mn-lt"/>
              </a:rPr>
              <a:t>What is the relative utility of image features in </a:t>
            </a:r>
            <a:r>
              <a:rPr lang="en-US" b="1" i="1" dirty="0">
                <a:solidFill>
                  <a:srgbClr val="C00000"/>
                </a:solidFill>
                <a:latin typeface="+mn-lt"/>
              </a:rPr>
              <a:t>pictured scenes </a:t>
            </a:r>
            <a:r>
              <a:rPr lang="en-US" i="1" dirty="0">
                <a:solidFill>
                  <a:srgbClr val="C00000"/>
                </a:solidFill>
                <a:latin typeface="+mn-lt"/>
              </a:rPr>
              <a:t>that facilitate depth perception?</a:t>
            </a:r>
          </a:p>
        </p:txBody>
      </p:sp>
    </p:spTree>
    <p:extLst>
      <p:ext uri="{BB962C8B-B14F-4D97-AF65-F5344CB8AC3E}">
        <p14:creationId xmlns:p14="http://schemas.microsoft.com/office/powerpoint/2010/main" val="25023739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DD1B6-35E8-5A4F-819C-EEFA7A590B59}"/>
              </a:ext>
            </a:extLst>
          </p:cNvPr>
          <p:cNvSpPr>
            <a:spLocks noGrp="1"/>
          </p:cNvSpPr>
          <p:nvPr>
            <p:ph type="title"/>
          </p:nvPr>
        </p:nvSpPr>
        <p:spPr>
          <a:xfrm>
            <a:off x="316857" y="160014"/>
            <a:ext cx="11553580" cy="1078424"/>
          </a:xfrm>
        </p:spPr>
        <p:txBody>
          <a:bodyPr>
            <a:normAutofit/>
          </a:bodyPr>
          <a:lstStyle/>
          <a:p>
            <a:pPr algn="ctr"/>
            <a:r>
              <a:rPr lang="en-US" dirty="0"/>
              <a:t>Spatial Information Processing in Pictured Scenes</a:t>
            </a:r>
          </a:p>
        </p:txBody>
      </p:sp>
      <p:sp>
        <p:nvSpPr>
          <p:cNvPr id="9" name="Rounded Rectangle 8">
            <a:extLst>
              <a:ext uri="{FF2B5EF4-FFF2-40B4-BE49-F238E27FC236}">
                <a16:creationId xmlns:a16="http://schemas.microsoft.com/office/drawing/2014/main" id="{888EE691-B7C8-084E-8B93-52615155069C}"/>
              </a:ext>
            </a:extLst>
          </p:cNvPr>
          <p:cNvSpPr/>
          <p:nvPr/>
        </p:nvSpPr>
        <p:spPr>
          <a:xfrm>
            <a:off x="3490113" y="4359085"/>
            <a:ext cx="1827493" cy="719449"/>
          </a:xfrm>
          <a:prstGeom prst="roundRect">
            <a:avLst/>
          </a:prstGeom>
          <a:solidFill>
            <a:schemeClr val="accent1">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Verbal Judgment</a:t>
            </a:r>
          </a:p>
        </p:txBody>
      </p:sp>
      <p:sp>
        <p:nvSpPr>
          <p:cNvPr id="20" name="Rounded Rectangle 19">
            <a:extLst>
              <a:ext uri="{FF2B5EF4-FFF2-40B4-BE49-F238E27FC236}">
                <a16:creationId xmlns:a16="http://schemas.microsoft.com/office/drawing/2014/main" id="{4CCBD255-7281-F046-BAF1-1B00D14C5ADE}"/>
              </a:ext>
            </a:extLst>
          </p:cNvPr>
          <p:cNvSpPr/>
          <p:nvPr/>
        </p:nvSpPr>
        <p:spPr>
          <a:xfrm>
            <a:off x="3490112" y="5322627"/>
            <a:ext cx="1827493" cy="719449"/>
          </a:xfrm>
          <a:prstGeom prst="roundRect">
            <a:avLst/>
          </a:prstGeom>
          <a:solidFill>
            <a:schemeClr val="accent1">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Discrimination</a:t>
            </a:r>
          </a:p>
        </p:txBody>
      </p:sp>
      <p:pic>
        <p:nvPicPr>
          <p:cNvPr id="13" name="Picture 12">
            <a:extLst>
              <a:ext uri="{FF2B5EF4-FFF2-40B4-BE49-F238E27FC236}">
                <a16:creationId xmlns:a16="http://schemas.microsoft.com/office/drawing/2014/main" id="{44A4E656-0F66-1043-A704-544B77D07696}"/>
              </a:ext>
            </a:extLst>
          </p:cNvPr>
          <p:cNvPicPr>
            <a:picLocks noChangeAspect="1"/>
          </p:cNvPicPr>
          <p:nvPr/>
        </p:nvPicPr>
        <p:blipFill>
          <a:blip r:embed="rId3"/>
          <a:stretch>
            <a:fillRect/>
          </a:stretch>
        </p:blipFill>
        <p:spPr>
          <a:xfrm>
            <a:off x="9833807" y="6138551"/>
            <a:ext cx="2358193" cy="719449"/>
          </a:xfrm>
          <a:prstGeom prst="rect">
            <a:avLst/>
          </a:prstGeom>
        </p:spPr>
      </p:pic>
      <p:sp>
        <p:nvSpPr>
          <p:cNvPr id="15" name="Rounded Rectangle 14">
            <a:extLst>
              <a:ext uri="{FF2B5EF4-FFF2-40B4-BE49-F238E27FC236}">
                <a16:creationId xmlns:a16="http://schemas.microsoft.com/office/drawing/2014/main" id="{FA1CEDC7-A743-1D4B-AF1B-AE4DEF96434B}"/>
              </a:ext>
            </a:extLst>
          </p:cNvPr>
          <p:cNvSpPr/>
          <p:nvPr/>
        </p:nvSpPr>
        <p:spPr>
          <a:xfrm>
            <a:off x="370368" y="4359087"/>
            <a:ext cx="2328369" cy="719448"/>
          </a:xfrm>
          <a:prstGeom prst="roundRect">
            <a:avLst/>
          </a:prstGeom>
          <a:solidFill>
            <a:schemeClr val="accent1">
              <a:lumMod val="20000"/>
              <a:lumOff val="80000"/>
            </a:schemeClr>
          </a:solidFill>
          <a:ln w="127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Verbal Judgment</a:t>
            </a:r>
          </a:p>
        </p:txBody>
      </p:sp>
      <p:sp>
        <p:nvSpPr>
          <p:cNvPr id="16" name="Rounded Rectangle 15">
            <a:extLst>
              <a:ext uri="{FF2B5EF4-FFF2-40B4-BE49-F238E27FC236}">
                <a16:creationId xmlns:a16="http://schemas.microsoft.com/office/drawing/2014/main" id="{EE286DE9-7D20-9743-BBB3-8379DB3E170D}"/>
              </a:ext>
            </a:extLst>
          </p:cNvPr>
          <p:cNvSpPr/>
          <p:nvPr/>
        </p:nvSpPr>
        <p:spPr>
          <a:xfrm>
            <a:off x="378087" y="5322628"/>
            <a:ext cx="2328369" cy="719448"/>
          </a:xfrm>
          <a:prstGeom prst="roundRect">
            <a:avLst/>
          </a:prstGeom>
          <a:solidFill>
            <a:schemeClr val="accent1">
              <a:lumMod val="20000"/>
              <a:lumOff val="80000"/>
            </a:schemeClr>
          </a:solidFill>
          <a:ln w="127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Discrimination</a:t>
            </a:r>
          </a:p>
        </p:txBody>
      </p:sp>
      <p:sp>
        <p:nvSpPr>
          <p:cNvPr id="5" name="TextBox 4">
            <a:extLst>
              <a:ext uri="{FF2B5EF4-FFF2-40B4-BE49-F238E27FC236}">
                <a16:creationId xmlns:a16="http://schemas.microsoft.com/office/drawing/2014/main" id="{BAF49A45-CA72-C44C-B9D6-D3515B727993}"/>
              </a:ext>
            </a:extLst>
          </p:cNvPr>
          <p:cNvSpPr txBox="1"/>
          <p:nvPr/>
        </p:nvSpPr>
        <p:spPr>
          <a:xfrm>
            <a:off x="120912" y="3948077"/>
            <a:ext cx="2840477" cy="369332"/>
          </a:xfrm>
          <a:prstGeom prst="rect">
            <a:avLst/>
          </a:prstGeom>
          <a:noFill/>
        </p:spPr>
        <p:txBody>
          <a:bodyPr wrap="square" rtlCol="0">
            <a:spAutoFit/>
          </a:bodyPr>
          <a:lstStyle/>
          <a:p>
            <a:pPr algn="ctr"/>
            <a:r>
              <a:rPr lang="en-US" b="1" dirty="0"/>
              <a:t>Experimental Paradigms</a:t>
            </a:r>
          </a:p>
        </p:txBody>
      </p:sp>
      <p:sp>
        <p:nvSpPr>
          <p:cNvPr id="17" name="TextBox 16">
            <a:extLst>
              <a:ext uri="{FF2B5EF4-FFF2-40B4-BE49-F238E27FC236}">
                <a16:creationId xmlns:a16="http://schemas.microsoft.com/office/drawing/2014/main" id="{9AE97AE1-CEF4-9844-ABDF-E8DC8ACA1A70}"/>
              </a:ext>
            </a:extLst>
          </p:cNvPr>
          <p:cNvSpPr txBox="1"/>
          <p:nvPr/>
        </p:nvSpPr>
        <p:spPr>
          <a:xfrm>
            <a:off x="3554868" y="3915081"/>
            <a:ext cx="1692062" cy="369332"/>
          </a:xfrm>
          <a:prstGeom prst="rect">
            <a:avLst/>
          </a:prstGeom>
          <a:noFill/>
        </p:spPr>
        <p:txBody>
          <a:bodyPr wrap="square" rtlCol="0">
            <a:spAutoFit/>
          </a:bodyPr>
          <a:lstStyle/>
          <a:p>
            <a:pPr algn="ctr"/>
            <a:r>
              <a:rPr lang="en-US" b="1" dirty="0"/>
              <a:t>Results</a:t>
            </a:r>
          </a:p>
        </p:txBody>
      </p:sp>
      <p:cxnSp>
        <p:nvCxnSpPr>
          <p:cNvPr id="8" name="Straight Arrow Connector 7">
            <a:extLst>
              <a:ext uri="{FF2B5EF4-FFF2-40B4-BE49-F238E27FC236}">
                <a16:creationId xmlns:a16="http://schemas.microsoft.com/office/drawing/2014/main" id="{BF80228B-D64B-F043-99A1-453AEC2BA0B1}"/>
              </a:ext>
            </a:extLst>
          </p:cNvPr>
          <p:cNvCxnSpPr/>
          <p:nvPr/>
        </p:nvCxnSpPr>
        <p:spPr>
          <a:xfrm>
            <a:off x="2834471" y="4718809"/>
            <a:ext cx="535021"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E33AABC7-C532-F54A-9151-D2102ABB13AB}"/>
              </a:ext>
            </a:extLst>
          </p:cNvPr>
          <p:cNvCxnSpPr/>
          <p:nvPr/>
        </p:nvCxnSpPr>
        <p:spPr>
          <a:xfrm>
            <a:off x="2855547" y="5680003"/>
            <a:ext cx="535021"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7" name="Content Placeholder 2">
            <a:extLst>
              <a:ext uri="{FF2B5EF4-FFF2-40B4-BE49-F238E27FC236}">
                <a16:creationId xmlns:a16="http://schemas.microsoft.com/office/drawing/2014/main" id="{62931BCC-5B7D-317D-5A9E-B40359BCBDE4}"/>
              </a:ext>
            </a:extLst>
          </p:cNvPr>
          <p:cNvSpPr>
            <a:spLocks noGrp="1"/>
          </p:cNvSpPr>
          <p:nvPr>
            <p:ph idx="1"/>
          </p:nvPr>
        </p:nvSpPr>
        <p:spPr>
          <a:xfrm>
            <a:off x="321563" y="1037450"/>
            <a:ext cx="11553580" cy="2986549"/>
          </a:xfrm>
        </p:spPr>
        <p:txBody>
          <a:bodyPr anchor="ctr">
            <a:normAutofit/>
          </a:bodyPr>
          <a:lstStyle/>
          <a:p>
            <a:pPr marL="514350" indent="-514350">
              <a:lnSpc>
                <a:spcPct val="150000"/>
              </a:lnSpc>
              <a:buAutoNum type="arabicPeriod"/>
            </a:pPr>
            <a:r>
              <a:rPr lang="en-US" sz="2400" dirty="0"/>
              <a:t>Can people reliably judge distance in pictured scenes? </a:t>
            </a:r>
          </a:p>
          <a:p>
            <a:pPr marL="514350" indent="-514350">
              <a:lnSpc>
                <a:spcPct val="150000"/>
              </a:lnSpc>
              <a:buAutoNum type="arabicPeriod"/>
            </a:pPr>
            <a:r>
              <a:rPr lang="en-US" sz="2400" dirty="0">
                <a:solidFill>
                  <a:schemeClr val="bg1"/>
                </a:solidFill>
              </a:rPr>
              <a:t>Does individual behavior for unique images generalize across tasks? </a:t>
            </a:r>
            <a:endParaRPr lang="en-US" sz="2000" dirty="0">
              <a:solidFill>
                <a:schemeClr val="bg1"/>
              </a:solidFill>
            </a:endParaRPr>
          </a:p>
          <a:p>
            <a:pPr marL="514350" indent="-514350">
              <a:lnSpc>
                <a:spcPct val="150000"/>
              </a:lnSpc>
              <a:buAutoNum type="arabicPeriod"/>
            </a:pPr>
            <a:r>
              <a:rPr lang="en-US" sz="2400" dirty="0">
                <a:solidFill>
                  <a:schemeClr val="bg1"/>
                </a:solidFill>
              </a:rPr>
              <a:t>What is the relative utility of depth cues in pictured scenes? </a:t>
            </a:r>
          </a:p>
        </p:txBody>
      </p:sp>
    </p:spTree>
    <p:extLst>
      <p:ext uri="{BB962C8B-B14F-4D97-AF65-F5344CB8AC3E}">
        <p14:creationId xmlns:p14="http://schemas.microsoft.com/office/powerpoint/2010/main" val="19814200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DD1B6-35E8-5A4F-819C-EEFA7A590B59}"/>
              </a:ext>
            </a:extLst>
          </p:cNvPr>
          <p:cNvSpPr>
            <a:spLocks noGrp="1"/>
          </p:cNvSpPr>
          <p:nvPr>
            <p:ph type="title"/>
          </p:nvPr>
        </p:nvSpPr>
        <p:spPr>
          <a:xfrm>
            <a:off x="316857" y="160014"/>
            <a:ext cx="11553580" cy="1078424"/>
          </a:xfrm>
        </p:spPr>
        <p:txBody>
          <a:bodyPr>
            <a:normAutofit/>
          </a:bodyPr>
          <a:lstStyle/>
          <a:p>
            <a:pPr algn="ctr"/>
            <a:r>
              <a:rPr lang="en-US" dirty="0"/>
              <a:t>Spatial Information Processing in Pictured Scenes</a:t>
            </a:r>
          </a:p>
        </p:txBody>
      </p:sp>
      <p:sp>
        <p:nvSpPr>
          <p:cNvPr id="9" name="Rounded Rectangle 8">
            <a:extLst>
              <a:ext uri="{FF2B5EF4-FFF2-40B4-BE49-F238E27FC236}">
                <a16:creationId xmlns:a16="http://schemas.microsoft.com/office/drawing/2014/main" id="{888EE691-B7C8-084E-8B93-52615155069C}"/>
              </a:ext>
            </a:extLst>
          </p:cNvPr>
          <p:cNvSpPr/>
          <p:nvPr/>
        </p:nvSpPr>
        <p:spPr>
          <a:xfrm>
            <a:off x="3490113" y="4359085"/>
            <a:ext cx="1827493" cy="719449"/>
          </a:xfrm>
          <a:prstGeom prst="roundRect">
            <a:avLst/>
          </a:prstGeom>
          <a:solidFill>
            <a:schemeClr val="accent1">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Verbal Judgment</a:t>
            </a:r>
          </a:p>
        </p:txBody>
      </p:sp>
      <p:sp>
        <p:nvSpPr>
          <p:cNvPr id="11" name="Rounded Rectangle 10">
            <a:extLst>
              <a:ext uri="{FF2B5EF4-FFF2-40B4-BE49-F238E27FC236}">
                <a16:creationId xmlns:a16="http://schemas.microsoft.com/office/drawing/2014/main" id="{DFDFEC05-5559-E544-B9EA-0478544AEC2E}"/>
              </a:ext>
            </a:extLst>
          </p:cNvPr>
          <p:cNvSpPr/>
          <p:nvPr/>
        </p:nvSpPr>
        <p:spPr>
          <a:xfrm>
            <a:off x="6750105" y="4837790"/>
            <a:ext cx="1827493" cy="719449"/>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Comparative Results</a:t>
            </a:r>
          </a:p>
        </p:txBody>
      </p:sp>
      <p:sp>
        <p:nvSpPr>
          <p:cNvPr id="20" name="Rounded Rectangle 19">
            <a:extLst>
              <a:ext uri="{FF2B5EF4-FFF2-40B4-BE49-F238E27FC236}">
                <a16:creationId xmlns:a16="http://schemas.microsoft.com/office/drawing/2014/main" id="{4CCBD255-7281-F046-BAF1-1B00D14C5ADE}"/>
              </a:ext>
            </a:extLst>
          </p:cNvPr>
          <p:cNvSpPr/>
          <p:nvPr/>
        </p:nvSpPr>
        <p:spPr>
          <a:xfrm>
            <a:off x="3490112" y="5322627"/>
            <a:ext cx="1827493" cy="719449"/>
          </a:xfrm>
          <a:prstGeom prst="roundRect">
            <a:avLst/>
          </a:prstGeom>
          <a:solidFill>
            <a:schemeClr val="accent1">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Discrimination</a:t>
            </a:r>
          </a:p>
        </p:txBody>
      </p:sp>
      <p:cxnSp>
        <p:nvCxnSpPr>
          <p:cNvPr id="22" name="Straight Arrow Connector 21">
            <a:extLst>
              <a:ext uri="{FF2B5EF4-FFF2-40B4-BE49-F238E27FC236}">
                <a16:creationId xmlns:a16="http://schemas.microsoft.com/office/drawing/2014/main" id="{15016B09-6AE0-E84B-9103-E5F2D957B5AF}"/>
              </a:ext>
            </a:extLst>
          </p:cNvPr>
          <p:cNvCxnSpPr>
            <a:cxnSpLocks/>
          </p:cNvCxnSpPr>
          <p:nvPr/>
        </p:nvCxnSpPr>
        <p:spPr>
          <a:xfrm>
            <a:off x="5817420" y="5197515"/>
            <a:ext cx="705256"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44A4E656-0F66-1043-A704-544B77D07696}"/>
              </a:ext>
            </a:extLst>
          </p:cNvPr>
          <p:cNvPicPr>
            <a:picLocks noChangeAspect="1"/>
          </p:cNvPicPr>
          <p:nvPr/>
        </p:nvPicPr>
        <p:blipFill>
          <a:blip r:embed="rId3"/>
          <a:stretch>
            <a:fillRect/>
          </a:stretch>
        </p:blipFill>
        <p:spPr>
          <a:xfrm>
            <a:off x="9833807" y="6138551"/>
            <a:ext cx="2358193" cy="719449"/>
          </a:xfrm>
          <a:prstGeom prst="rect">
            <a:avLst/>
          </a:prstGeom>
        </p:spPr>
      </p:pic>
      <p:sp>
        <p:nvSpPr>
          <p:cNvPr id="12" name="Right Bracket 11">
            <a:extLst>
              <a:ext uri="{FF2B5EF4-FFF2-40B4-BE49-F238E27FC236}">
                <a16:creationId xmlns:a16="http://schemas.microsoft.com/office/drawing/2014/main" id="{6DEF0E04-3944-BC4C-8BB2-BB76878202E4}"/>
              </a:ext>
            </a:extLst>
          </p:cNvPr>
          <p:cNvSpPr/>
          <p:nvPr/>
        </p:nvSpPr>
        <p:spPr>
          <a:xfrm>
            <a:off x="5448354" y="4574480"/>
            <a:ext cx="277371" cy="1246070"/>
          </a:xfrm>
          <a:prstGeom prst="righ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Rounded Rectangle 14">
            <a:extLst>
              <a:ext uri="{FF2B5EF4-FFF2-40B4-BE49-F238E27FC236}">
                <a16:creationId xmlns:a16="http://schemas.microsoft.com/office/drawing/2014/main" id="{FA1CEDC7-A743-1D4B-AF1B-AE4DEF96434B}"/>
              </a:ext>
            </a:extLst>
          </p:cNvPr>
          <p:cNvSpPr/>
          <p:nvPr/>
        </p:nvSpPr>
        <p:spPr>
          <a:xfrm>
            <a:off x="370368" y="4359087"/>
            <a:ext cx="2328369" cy="719448"/>
          </a:xfrm>
          <a:prstGeom prst="roundRect">
            <a:avLst/>
          </a:prstGeom>
          <a:solidFill>
            <a:schemeClr val="accent1">
              <a:lumMod val="20000"/>
              <a:lumOff val="80000"/>
            </a:schemeClr>
          </a:solidFill>
          <a:ln w="127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Verbal Judgment</a:t>
            </a:r>
          </a:p>
        </p:txBody>
      </p:sp>
      <p:sp>
        <p:nvSpPr>
          <p:cNvPr id="16" name="Rounded Rectangle 15">
            <a:extLst>
              <a:ext uri="{FF2B5EF4-FFF2-40B4-BE49-F238E27FC236}">
                <a16:creationId xmlns:a16="http://schemas.microsoft.com/office/drawing/2014/main" id="{EE286DE9-7D20-9743-BBB3-8379DB3E170D}"/>
              </a:ext>
            </a:extLst>
          </p:cNvPr>
          <p:cNvSpPr/>
          <p:nvPr/>
        </p:nvSpPr>
        <p:spPr>
          <a:xfrm>
            <a:off x="378087" y="5322628"/>
            <a:ext cx="2328369" cy="719448"/>
          </a:xfrm>
          <a:prstGeom prst="roundRect">
            <a:avLst/>
          </a:prstGeom>
          <a:solidFill>
            <a:schemeClr val="accent1">
              <a:lumMod val="20000"/>
              <a:lumOff val="80000"/>
            </a:schemeClr>
          </a:solidFill>
          <a:ln w="127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Discrimination</a:t>
            </a:r>
          </a:p>
        </p:txBody>
      </p:sp>
      <p:sp>
        <p:nvSpPr>
          <p:cNvPr id="5" name="TextBox 4">
            <a:extLst>
              <a:ext uri="{FF2B5EF4-FFF2-40B4-BE49-F238E27FC236}">
                <a16:creationId xmlns:a16="http://schemas.microsoft.com/office/drawing/2014/main" id="{BAF49A45-CA72-C44C-B9D6-D3515B727993}"/>
              </a:ext>
            </a:extLst>
          </p:cNvPr>
          <p:cNvSpPr txBox="1"/>
          <p:nvPr/>
        </p:nvSpPr>
        <p:spPr>
          <a:xfrm>
            <a:off x="120912" y="3948077"/>
            <a:ext cx="2840477" cy="369332"/>
          </a:xfrm>
          <a:prstGeom prst="rect">
            <a:avLst/>
          </a:prstGeom>
          <a:noFill/>
        </p:spPr>
        <p:txBody>
          <a:bodyPr wrap="square" rtlCol="0">
            <a:spAutoFit/>
          </a:bodyPr>
          <a:lstStyle/>
          <a:p>
            <a:pPr algn="ctr"/>
            <a:r>
              <a:rPr lang="en-US" b="1" dirty="0"/>
              <a:t>Experimental Paradigms</a:t>
            </a:r>
          </a:p>
        </p:txBody>
      </p:sp>
      <p:sp>
        <p:nvSpPr>
          <p:cNvPr id="17" name="TextBox 16">
            <a:extLst>
              <a:ext uri="{FF2B5EF4-FFF2-40B4-BE49-F238E27FC236}">
                <a16:creationId xmlns:a16="http://schemas.microsoft.com/office/drawing/2014/main" id="{9AE97AE1-CEF4-9844-ABDF-E8DC8ACA1A70}"/>
              </a:ext>
            </a:extLst>
          </p:cNvPr>
          <p:cNvSpPr txBox="1"/>
          <p:nvPr/>
        </p:nvSpPr>
        <p:spPr>
          <a:xfrm>
            <a:off x="3554868" y="3915081"/>
            <a:ext cx="1692062" cy="369332"/>
          </a:xfrm>
          <a:prstGeom prst="rect">
            <a:avLst/>
          </a:prstGeom>
          <a:noFill/>
        </p:spPr>
        <p:txBody>
          <a:bodyPr wrap="square" rtlCol="0">
            <a:spAutoFit/>
          </a:bodyPr>
          <a:lstStyle/>
          <a:p>
            <a:pPr algn="ctr"/>
            <a:r>
              <a:rPr lang="en-US" b="1" dirty="0"/>
              <a:t>Results</a:t>
            </a:r>
          </a:p>
        </p:txBody>
      </p:sp>
      <p:cxnSp>
        <p:nvCxnSpPr>
          <p:cNvPr id="8" name="Straight Arrow Connector 7">
            <a:extLst>
              <a:ext uri="{FF2B5EF4-FFF2-40B4-BE49-F238E27FC236}">
                <a16:creationId xmlns:a16="http://schemas.microsoft.com/office/drawing/2014/main" id="{BF80228B-D64B-F043-99A1-453AEC2BA0B1}"/>
              </a:ext>
            </a:extLst>
          </p:cNvPr>
          <p:cNvCxnSpPr/>
          <p:nvPr/>
        </p:nvCxnSpPr>
        <p:spPr>
          <a:xfrm>
            <a:off x="2834471" y="4718809"/>
            <a:ext cx="535021"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E33AABC7-C532-F54A-9151-D2102ABB13AB}"/>
              </a:ext>
            </a:extLst>
          </p:cNvPr>
          <p:cNvCxnSpPr/>
          <p:nvPr/>
        </p:nvCxnSpPr>
        <p:spPr>
          <a:xfrm>
            <a:off x="2855547" y="5680003"/>
            <a:ext cx="535021"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7" name="Content Placeholder 2">
            <a:extLst>
              <a:ext uri="{FF2B5EF4-FFF2-40B4-BE49-F238E27FC236}">
                <a16:creationId xmlns:a16="http://schemas.microsoft.com/office/drawing/2014/main" id="{7E5512F2-355E-D67C-1398-A80F3EB93BCB}"/>
              </a:ext>
            </a:extLst>
          </p:cNvPr>
          <p:cNvSpPr txBox="1">
            <a:spLocks/>
          </p:cNvSpPr>
          <p:nvPr/>
        </p:nvSpPr>
        <p:spPr>
          <a:xfrm>
            <a:off x="321563" y="1037450"/>
            <a:ext cx="11553580" cy="2986549"/>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lnSpc>
                <a:spcPct val="150000"/>
              </a:lnSpc>
              <a:buFont typeface="Arial" panose="020B0604020202020204" pitchFamily="34" charset="0"/>
              <a:buAutoNum type="arabicPeriod"/>
            </a:pPr>
            <a:r>
              <a:rPr lang="en-US" sz="2400" dirty="0"/>
              <a:t>Can people reliably judge distance in pictured scenes? </a:t>
            </a:r>
          </a:p>
          <a:p>
            <a:pPr marL="514350" indent="-514350">
              <a:lnSpc>
                <a:spcPct val="150000"/>
              </a:lnSpc>
              <a:buFont typeface="Arial" panose="020B0604020202020204" pitchFamily="34" charset="0"/>
              <a:buAutoNum type="arabicPeriod"/>
            </a:pPr>
            <a:r>
              <a:rPr lang="en-US" sz="2400" dirty="0"/>
              <a:t>Does individual behavior for unique images generalize across tasks? </a:t>
            </a:r>
            <a:endParaRPr lang="en-US" sz="2000" dirty="0"/>
          </a:p>
          <a:p>
            <a:pPr marL="514350" indent="-514350">
              <a:lnSpc>
                <a:spcPct val="150000"/>
              </a:lnSpc>
              <a:buFont typeface="Arial" panose="020B0604020202020204" pitchFamily="34" charset="0"/>
              <a:buAutoNum type="arabicPeriod"/>
            </a:pPr>
            <a:r>
              <a:rPr lang="en-US" sz="2400" dirty="0">
                <a:solidFill>
                  <a:schemeClr val="bg1"/>
                </a:solidFill>
              </a:rPr>
              <a:t>What is the relative utility of depth cues in pictured scenes? </a:t>
            </a:r>
          </a:p>
        </p:txBody>
      </p:sp>
    </p:spTree>
    <p:extLst>
      <p:ext uri="{BB962C8B-B14F-4D97-AF65-F5344CB8AC3E}">
        <p14:creationId xmlns:p14="http://schemas.microsoft.com/office/powerpoint/2010/main" val="42044892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DD1B6-35E8-5A4F-819C-EEFA7A590B59}"/>
              </a:ext>
            </a:extLst>
          </p:cNvPr>
          <p:cNvSpPr>
            <a:spLocks noGrp="1"/>
          </p:cNvSpPr>
          <p:nvPr>
            <p:ph type="title"/>
          </p:nvPr>
        </p:nvSpPr>
        <p:spPr>
          <a:xfrm>
            <a:off x="316857" y="160014"/>
            <a:ext cx="11553580" cy="1078424"/>
          </a:xfrm>
        </p:spPr>
        <p:txBody>
          <a:bodyPr>
            <a:normAutofit/>
          </a:bodyPr>
          <a:lstStyle/>
          <a:p>
            <a:pPr algn="ctr"/>
            <a:r>
              <a:rPr lang="en-US" dirty="0"/>
              <a:t>Spatial Information Processing in Pictured Scenes</a:t>
            </a:r>
          </a:p>
        </p:txBody>
      </p:sp>
      <p:sp>
        <p:nvSpPr>
          <p:cNvPr id="9" name="Rounded Rectangle 8">
            <a:extLst>
              <a:ext uri="{FF2B5EF4-FFF2-40B4-BE49-F238E27FC236}">
                <a16:creationId xmlns:a16="http://schemas.microsoft.com/office/drawing/2014/main" id="{888EE691-B7C8-084E-8B93-52615155069C}"/>
              </a:ext>
            </a:extLst>
          </p:cNvPr>
          <p:cNvSpPr/>
          <p:nvPr/>
        </p:nvSpPr>
        <p:spPr>
          <a:xfrm>
            <a:off x="3490113" y="4359085"/>
            <a:ext cx="1827493" cy="719449"/>
          </a:xfrm>
          <a:prstGeom prst="roundRect">
            <a:avLst/>
          </a:prstGeom>
          <a:solidFill>
            <a:schemeClr val="accent1">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Verbal Judgment</a:t>
            </a:r>
          </a:p>
        </p:txBody>
      </p:sp>
      <p:sp>
        <p:nvSpPr>
          <p:cNvPr id="11" name="Rounded Rectangle 10">
            <a:extLst>
              <a:ext uri="{FF2B5EF4-FFF2-40B4-BE49-F238E27FC236}">
                <a16:creationId xmlns:a16="http://schemas.microsoft.com/office/drawing/2014/main" id="{DFDFEC05-5559-E544-B9EA-0478544AEC2E}"/>
              </a:ext>
            </a:extLst>
          </p:cNvPr>
          <p:cNvSpPr/>
          <p:nvPr/>
        </p:nvSpPr>
        <p:spPr>
          <a:xfrm>
            <a:off x="6750105" y="4837790"/>
            <a:ext cx="1827493" cy="719449"/>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Comparative Results</a:t>
            </a:r>
          </a:p>
        </p:txBody>
      </p:sp>
      <p:sp>
        <p:nvSpPr>
          <p:cNvPr id="20" name="Rounded Rectangle 19">
            <a:extLst>
              <a:ext uri="{FF2B5EF4-FFF2-40B4-BE49-F238E27FC236}">
                <a16:creationId xmlns:a16="http://schemas.microsoft.com/office/drawing/2014/main" id="{4CCBD255-7281-F046-BAF1-1B00D14C5ADE}"/>
              </a:ext>
            </a:extLst>
          </p:cNvPr>
          <p:cNvSpPr/>
          <p:nvPr/>
        </p:nvSpPr>
        <p:spPr>
          <a:xfrm>
            <a:off x="3490112" y="5322627"/>
            <a:ext cx="1827493" cy="719449"/>
          </a:xfrm>
          <a:prstGeom prst="roundRect">
            <a:avLst/>
          </a:prstGeom>
          <a:solidFill>
            <a:schemeClr val="accent1">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Discrimination</a:t>
            </a:r>
          </a:p>
        </p:txBody>
      </p:sp>
      <p:cxnSp>
        <p:nvCxnSpPr>
          <p:cNvPr id="21" name="Straight Arrow Connector 20">
            <a:extLst>
              <a:ext uri="{FF2B5EF4-FFF2-40B4-BE49-F238E27FC236}">
                <a16:creationId xmlns:a16="http://schemas.microsoft.com/office/drawing/2014/main" id="{F006F115-8391-1248-93C6-014B4E7A7428}"/>
              </a:ext>
            </a:extLst>
          </p:cNvPr>
          <p:cNvCxnSpPr>
            <a:cxnSpLocks/>
          </p:cNvCxnSpPr>
          <p:nvPr/>
        </p:nvCxnSpPr>
        <p:spPr>
          <a:xfrm>
            <a:off x="8725705" y="5197514"/>
            <a:ext cx="705256"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15016B09-6AE0-E84B-9103-E5F2D957B5AF}"/>
              </a:ext>
            </a:extLst>
          </p:cNvPr>
          <p:cNvCxnSpPr>
            <a:cxnSpLocks/>
          </p:cNvCxnSpPr>
          <p:nvPr/>
        </p:nvCxnSpPr>
        <p:spPr>
          <a:xfrm>
            <a:off x="5817420" y="5197515"/>
            <a:ext cx="705256"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44A4E656-0F66-1043-A704-544B77D07696}"/>
              </a:ext>
            </a:extLst>
          </p:cNvPr>
          <p:cNvPicPr>
            <a:picLocks noChangeAspect="1"/>
          </p:cNvPicPr>
          <p:nvPr/>
        </p:nvPicPr>
        <p:blipFill>
          <a:blip r:embed="rId3"/>
          <a:stretch>
            <a:fillRect/>
          </a:stretch>
        </p:blipFill>
        <p:spPr>
          <a:xfrm>
            <a:off x="9833807" y="6138551"/>
            <a:ext cx="2358193" cy="719449"/>
          </a:xfrm>
          <a:prstGeom prst="rect">
            <a:avLst/>
          </a:prstGeom>
        </p:spPr>
      </p:pic>
      <p:sp>
        <p:nvSpPr>
          <p:cNvPr id="12" name="Right Bracket 11">
            <a:extLst>
              <a:ext uri="{FF2B5EF4-FFF2-40B4-BE49-F238E27FC236}">
                <a16:creationId xmlns:a16="http://schemas.microsoft.com/office/drawing/2014/main" id="{6DEF0E04-3944-BC4C-8BB2-BB76878202E4}"/>
              </a:ext>
            </a:extLst>
          </p:cNvPr>
          <p:cNvSpPr/>
          <p:nvPr/>
        </p:nvSpPr>
        <p:spPr>
          <a:xfrm>
            <a:off x="5448354" y="4574480"/>
            <a:ext cx="277371" cy="1246070"/>
          </a:xfrm>
          <a:prstGeom prst="righ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Rounded Rectangle 14">
            <a:extLst>
              <a:ext uri="{FF2B5EF4-FFF2-40B4-BE49-F238E27FC236}">
                <a16:creationId xmlns:a16="http://schemas.microsoft.com/office/drawing/2014/main" id="{FA1CEDC7-A743-1D4B-AF1B-AE4DEF96434B}"/>
              </a:ext>
            </a:extLst>
          </p:cNvPr>
          <p:cNvSpPr/>
          <p:nvPr/>
        </p:nvSpPr>
        <p:spPr>
          <a:xfrm>
            <a:off x="370368" y="4359087"/>
            <a:ext cx="2328369" cy="719448"/>
          </a:xfrm>
          <a:prstGeom prst="roundRect">
            <a:avLst/>
          </a:prstGeom>
          <a:solidFill>
            <a:schemeClr val="accent1">
              <a:lumMod val="20000"/>
              <a:lumOff val="80000"/>
            </a:schemeClr>
          </a:solidFill>
          <a:ln w="127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Verbal Judgment</a:t>
            </a:r>
          </a:p>
        </p:txBody>
      </p:sp>
      <p:sp>
        <p:nvSpPr>
          <p:cNvPr id="16" name="Rounded Rectangle 15">
            <a:extLst>
              <a:ext uri="{FF2B5EF4-FFF2-40B4-BE49-F238E27FC236}">
                <a16:creationId xmlns:a16="http://schemas.microsoft.com/office/drawing/2014/main" id="{EE286DE9-7D20-9743-BBB3-8379DB3E170D}"/>
              </a:ext>
            </a:extLst>
          </p:cNvPr>
          <p:cNvSpPr/>
          <p:nvPr/>
        </p:nvSpPr>
        <p:spPr>
          <a:xfrm>
            <a:off x="378087" y="5322628"/>
            <a:ext cx="2328369" cy="719448"/>
          </a:xfrm>
          <a:prstGeom prst="roundRect">
            <a:avLst/>
          </a:prstGeom>
          <a:solidFill>
            <a:schemeClr val="accent1">
              <a:lumMod val="20000"/>
              <a:lumOff val="80000"/>
            </a:schemeClr>
          </a:solidFill>
          <a:ln w="127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Discrimination</a:t>
            </a:r>
          </a:p>
        </p:txBody>
      </p:sp>
      <p:sp>
        <p:nvSpPr>
          <p:cNvPr id="5" name="TextBox 4">
            <a:extLst>
              <a:ext uri="{FF2B5EF4-FFF2-40B4-BE49-F238E27FC236}">
                <a16:creationId xmlns:a16="http://schemas.microsoft.com/office/drawing/2014/main" id="{BAF49A45-CA72-C44C-B9D6-D3515B727993}"/>
              </a:ext>
            </a:extLst>
          </p:cNvPr>
          <p:cNvSpPr txBox="1"/>
          <p:nvPr/>
        </p:nvSpPr>
        <p:spPr>
          <a:xfrm>
            <a:off x="120912" y="3948077"/>
            <a:ext cx="2840477" cy="369332"/>
          </a:xfrm>
          <a:prstGeom prst="rect">
            <a:avLst/>
          </a:prstGeom>
          <a:noFill/>
        </p:spPr>
        <p:txBody>
          <a:bodyPr wrap="square" rtlCol="0">
            <a:spAutoFit/>
          </a:bodyPr>
          <a:lstStyle/>
          <a:p>
            <a:pPr algn="ctr"/>
            <a:r>
              <a:rPr lang="en-US" b="1" dirty="0"/>
              <a:t>Experimental Paradigms</a:t>
            </a:r>
          </a:p>
        </p:txBody>
      </p:sp>
      <p:sp>
        <p:nvSpPr>
          <p:cNvPr id="17" name="TextBox 16">
            <a:extLst>
              <a:ext uri="{FF2B5EF4-FFF2-40B4-BE49-F238E27FC236}">
                <a16:creationId xmlns:a16="http://schemas.microsoft.com/office/drawing/2014/main" id="{9AE97AE1-CEF4-9844-ABDF-E8DC8ACA1A70}"/>
              </a:ext>
            </a:extLst>
          </p:cNvPr>
          <p:cNvSpPr txBox="1"/>
          <p:nvPr/>
        </p:nvSpPr>
        <p:spPr>
          <a:xfrm>
            <a:off x="3554868" y="3915081"/>
            <a:ext cx="1692062" cy="369332"/>
          </a:xfrm>
          <a:prstGeom prst="rect">
            <a:avLst/>
          </a:prstGeom>
          <a:noFill/>
        </p:spPr>
        <p:txBody>
          <a:bodyPr wrap="square" rtlCol="0">
            <a:spAutoFit/>
          </a:bodyPr>
          <a:lstStyle/>
          <a:p>
            <a:pPr algn="ctr"/>
            <a:r>
              <a:rPr lang="en-US" b="1" dirty="0"/>
              <a:t>Results</a:t>
            </a:r>
          </a:p>
        </p:txBody>
      </p:sp>
      <p:cxnSp>
        <p:nvCxnSpPr>
          <p:cNvPr id="8" name="Straight Arrow Connector 7">
            <a:extLst>
              <a:ext uri="{FF2B5EF4-FFF2-40B4-BE49-F238E27FC236}">
                <a16:creationId xmlns:a16="http://schemas.microsoft.com/office/drawing/2014/main" id="{BF80228B-D64B-F043-99A1-453AEC2BA0B1}"/>
              </a:ext>
            </a:extLst>
          </p:cNvPr>
          <p:cNvCxnSpPr/>
          <p:nvPr/>
        </p:nvCxnSpPr>
        <p:spPr>
          <a:xfrm>
            <a:off x="2834471" y="4718809"/>
            <a:ext cx="535021"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E33AABC7-C532-F54A-9151-D2102ABB13AB}"/>
              </a:ext>
            </a:extLst>
          </p:cNvPr>
          <p:cNvCxnSpPr/>
          <p:nvPr/>
        </p:nvCxnSpPr>
        <p:spPr>
          <a:xfrm>
            <a:off x="2855547" y="5680003"/>
            <a:ext cx="535021"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24" name="Rounded Rectangle 23">
            <a:extLst>
              <a:ext uri="{FF2B5EF4-FFF2-40B4-BE49-F238E27FC236}">
                <a16:creationId xmlns:a16="http://schemas.microsoft.com/office/drawing/2014/main" id="{9E18BF67-8CC3-494F-A67C-76441438B0FC}"/>
              </a:ext>
            </a:extLst>
          </p:cNvPr>
          <p:cNvSpPr/>
          <p:nvPr/>
        </p:nvSpPr>
        <p:spPr>
          <a:xfrm>
            <a:off x="9655566" y="4840933"/>
            <a:ext cx="1827493" cy="719449"/>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Depth Cue Algorithms</a:t>
            </a:r>
          </a:p>
        </p:txBody>
      </p:sp>
      <p:sp>
        <p:nvSpPr>
          <p:cNvPr id="10" name="Content Placeholder 2">
            <a:extLst>
              <a:ext uri="{FF2B5EF4-FFF2-40B4-BE49-F238E27FC236}">
                <a16:creationId xmlns:a16="http://schemas.microsoft.com/office/drawing/2014/main" id="{EEBCACE6-748B-B8F2-8F4D-E6AAC31F4036}"/>
              </a:ext>
            </a:extLst>
          </p:cNvPr>
          <p:cNvSpPr>
            <a:spLocks noGrp="1"/>
          </p:cNvSpPr>
          <p:nvPr>
            <p:ph idx="1"/>
          </p:nvPr>
        </p:nvSpPr>
        <p:spPr>
          <a:xfrm>
            <a:off x="321563" y="1037450"/>
            <a:ext cx="11553580" cy="2986549"/>
          </a:xfrm>
        </p:spPr>
        <p:txBody>
          <a:bodyPr anchor="ctr">
            <a:normAutofit/>
          </a:bodyPr>
          <a:lstStyle/>
          <a:p>
            <a:pPr marL="514350" indent="-514350">
              <a:lnSpc>
                <a:spcPct val="150000"/>
              </a:lnSpc>
              <a:buAutoNum type="arabicPeriod"/>
            </a:pPr>
            <a:r>
              <a:rPr lang="en-US" sz="2400" dirty="0"/>
              <a:t>Can people reliably judge distance in pictured scenes? </a:t>
            </a:r>
          </a:p>
          <a:p>
            <a:pPr marL="514350" indent="-514350">
              <a:lnSpc>
                <a:spcPct val="150000"/>
              </a:lnSpc>
              <a:buAutoNum type="arabicPeriod"/>
            </a:pPr>
            <a:r>
              <a:rPr lang="en-US" sz="2400" dirty="0"/>
              <a:t>Does individual behavior for unique images generalize across tasks? </a:t>
            </a:r>
            <a:endParaRPr lang="en-US" sz="2000" dirty="0"/>
          </a:p>
          <a:p>
            <a:pPr marL="514350" indent="-514350">
              <a:lnSpc>
                <a:spcPct val="150000"/>
              </a:lnSpc>
              <a:buAutoNum type="arabicPeriod"/>
            </a:pPr>
            <a:r>
              <a:rPr lang="en-US" sz="2400" dirty="0"/>
              <a:t>What is the relative utility of depth cues in pictured scenes? </a:t>
            </a:r>
          </a:p>
        </p:txBody>
      </p:sp>
    </p:spTree>
    <p:extLst>
      <p:ext uri="{BB962C8B-B14F-4D97-AF65-F5344CB8AC3E}">
        <p14:creationId xmlns:p14="http://schemas.microsoft.com/office/powerpoint/2010/main" val="877654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4F1CA0-3D7A-234B-9318-B170A3D23B6B}"/>
              </a:ext>
            </a:extLst>
          </p:cNvPr>
          <p:cNvSpPr>
            <a:spLocks noGrp="1"/>
          </p:cNvSpPr>
          <p:nvPr>
            <p:ph type="title"/>
          </p:nvPr>
        </p:nvSpPr>
        <p:spPr>
          <a:xfrm>
            <a:off x="189922" y="193618"/>
            <a:ext cx="10451592" cy="1325563"/>
          </a:xfrm>
        </p:spPr>
        <p:txBody>
          <a:bodyPr anchor="ctr">
            <a:normAutofit/>
          </a:bodyPr>
          <a:lstStyle/>
          <a:p>
            <a:r>
              <a:rPr lang="en-US" dirty="0"/>
              <a:t>Stimuli: SUN-RGBD Database </a:t>
            </a:r>
          </a:p>
        </p:txBody>
      </p:sp>
      <p:pic>
        <p:nvPicPr>
          <p:cNvPr id="20" name="Picture 19" descr="Chart, pie chart&#10;&#10;Description automatically generated">
            <a:extLst>
              <a:ext uri="{FF2B5EF4-FFF2-40B4-BE49-F238E27FC236}">
                <a16:creationId xmlns:a16="http://schemas.microsoft.com/office/drawing/2014/main" id="{25530E60-81BC-4047-9565-366BBEBA00E3}"/>
              </a:ext>
            </a:extLst>
          </p:cNvPr>
          <p:cNvPicPr>
            <a:picLocks noChangeAspect="1"/>
          </p:cNvPicPr>
          <p:nvPr/>
        </p:nvPicPr>
        <p:blipFill>
          <a:blip r:embed="rId3"/>
          <a:stretch>
            <a:fillRect/>
          </a:stretch>
        </p:blipFill>
        <p:spPr>
          <a:xfrm>
            <a:off x="466117" y="1519181"/>
            <a:ext cx="6493896" cy="4823656"/>
          </a:xfrm>
          <a:prstGeom prst="rect">
            <a:avLst/>
          </a:prstGeom>
        </p:spPr>
      </p:pic>
      <p:pic>
        <p:nvPicPr>
          <p:cNvPr id="34" name="Picture 33" descr="A collage of a room&#10;&#10;Description automatically generated with low confidence">
            <a:extLst>
              <a:ext uri="{FF2B5EF4-FFF2-40B4-BE49-F238E27FC236}">
                <a16:creationId xmlns:a16="http://schemas.microsoft.com/office/drawing/2014/main" id="{75A91F93-D04A-614D-99BB-F9C6D1DD4F1B}"/>
              </a:ext>
            </a:extLst>
          </p:cNvPr>
          <p:cNvPicPr>
            <a:picLocks noChangeAspect="1"/>
          </p:cNvPicPr>
          <p:nvPr/>
        </p:nvPicPr>
        <p:blipFill>
          <a:blip r:embed="rId4"/>
          <a:stretch>
            <a:fillRect/>
          </a:stretch>
        </p:blipFill>
        <p:spPr>
          <a:xfrm>
            <a:off x="8062214" y="1227362"/>
            <a:ext cx="2579300" cy="5347843"/>
          </a:xfrm>
          <a:prstGeom prst="rect">
            <a:avLst/>
          </a:prstGeom>
        </p:spPr>
      </p:pic>
      <p:pic>
        <p:nvPicPr>
          <p:cNvPr id="35" name="Picture 34">
            <a:extLst>
              <a:ext uri="{FF2B5EF4-FFF2-40B4-BE49-F238E27FC236}">
                <a16:creationId xmlns:a16="http://schemas.microsoft.com/office/drawing/2014/main" id="{89D1772D-9DEC-3347-82B7-9FA54EAFEDA0}"/>
              </a:ext>
            </a:extLst>
          </p:cNvPr>
          <p:cNvPicPr>
            <a:picLocks noChangeAspect="1"/>
          </p:cNvPicPr>
          <p:nvPr/>
        </p:nvPicPr>
        <p:blipFill>
          <a:blip r:embed="rId5"/>
          <a:stretch>
            <a:fillRect/>
          </a:stretch>
        </p:blipFill>
        <p:spPr>
          <a:xfrm>
            <a:off x="7638657" y="1982829"/>
            <a:ext cx="423557" cy="4651828"/>
          </a:xfrm>
          <a:prstGeom prst="rect">
            <a:avLst/>
          </a:prstGeom>
        </p:spPr>
      </p:pic>
    </p:spTree>
    <p:extLst>
      <p:ext uri="{BB962C8B-B14F-4D97-AF65-F5344CB8AC3E}">
        <p14:creationId xmlns:p14="http://schemas.microsoft.com/office/powerpoint/2010/main" val="29588619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4F1CA0-3D7A-234B-9318-B170A3D23B6B}"/>
              </a:ext>
            </a:extLst>
          </p:cNvPr>
          <p:cNvSpPr>
            <a:spLocks noGrp="1"/>
          </p:cNvSpPr>
          <p:nvPr>
            <p:ph type="title"/>
          </p:nvPr>
        </p:nvSpPr>
        <p:spPr>
          <a:xfrm>
            <a:off x="131522" y="321069"/>
            <a:ext cx="10451592" cy="1325563"/>
          </a:xfrm>
        </p:spPr>
        <p:txBody>
          <a:bodyPr anchor="ctr">
            <a:normAutofit/>
          </a:bodyPr>
          <a:lstStyle/>
          <a:p>
            <a:r>
              <a:rPr lang="en-US" dirty="0"/>
              <a:t>Stimulus Selection</a:t>
            </a:r>
          </a:p>
        </p:txBody>
      </p:sp>
      <p:sp>
        <p:nvSpPr>
          <p:cNvPr id="8" name="TextBox 7">
            <a:extLst>
              <a:ext uri="{FF2B5EF4-FFF2-40B4-BE49-F238E27FC236}">
                <a16:creationId xmlns:a16="http://schemas.microsoft.com/office/drawing/2014/main" id="{88E82886-8C74-2449-87FC-D1E0E67CE022}"/>
              </a:ext>
            </a:extLst>
          </p:cNvPr>
          <p:cNvSpPr txBox="1"/>
          <p:nvPr/>
        </p:nvSpPr>
        <p:spPr>
          <a:xfrm>
            <a:off x="4857703" y="4950819"/>
            <a:ext cx="2340264" cy="923330"/>
          </a:xfrm>
          <a:prstGeom prst="rect">
            <a:avLst/>
          </a:prstGeom>
          <a:noFill/>
        </p:spPr>
        <p:txBody>
          <a:bodyPr wrap="square" rtlCol="0">
            <a:spAutoFit/>
          </a:bodyPr>
          <a:lstStyle/>
          <a:p>
            <a:r>
              <a:rPr lang="en-US" dirty="0"/>
              <a:t>Kinectv2 Depth Map</a:t>
            </a:r>
          </a:p>
          <a:p>
            <a:pPr marL="285750" indent="-285750">
              <a:buFont typeface="Arial" panose="020B0604020202020204" pitchFamily="34" charset="0"/>
              <a:buChar char="•"/>
            </a:pPr>
            <a:r>
              <a:rPr lang="en-US" dirty="0"/>
              <a:t>530 x 730 matrix</a:t>
            </a:r>
          </a:p>
          <a:p>
            <a:endParaRPr lang="en-US" dirty="0"/>
          </a:p>
        </p:txBody>
      </p:sp>
      <p:pic>
        <p:nvPicPr>
          <p:cNvPr id="13" name="Picture 12" descr="A picture containing wall, indoor, dark&#10;&#10;Description automatically generated">
            <a:extLst>
              <a:ext uri="{FF2B5EF4-FFF2-40B4-BE49-F238E27FC236}">
                <a16:creationId xmlns:a16="http://schemas.microsoft.com/office/drawing/2014/main" id="{35C0D150-17B6-ED49-9592-F3AB7CB99A6C}"/>
              </a:ext>
            </a:extLst>
          </p:cNvPr>
          <p:cNvPicPr>
            <a:picLocks noChangeAspect="1"/>
          </p:cNvPicPr>
          <p:nvPr/>
        </p:nvPicPr>
        <p:blipFill>
          <a:blip r:embed="rId3"/>
          <a:stretch>
            <a:fillRect/>
          </a:stretch>
        </p:blipFill>
        <p:spPr>
          <a:xfrm>
            <a:off x="4139048" y="2180441"/>
            <a:ext cx="3777575" cy="2742623"/>
          </a:xfrm>
          <a:prstGeom prst="rect">
            <a:avLst/>
          </a:prstGeom>
        </p:spPr>
      </p:pic>
      <p:pic>
        <p:nvPicPr>
          <p:cNvPr id="15" name="Picture 14" descr="A group of chairs around a table&#10;&#10;Description automatically generated with low confidence">
            <a:extLst>
              <a:ext uri="{FF2B5EF4-FFF2-40B4-BE49-F238E27FC236}">
                <a16:creationId xmlns:a16="http://schemas.microsoft.com/office/drawing/2014/main" id="{C42DAD26-3950-EC48-9659-F7951324F78C}"/>
              </a:ext>
            </a:extLst>
          </p:cNvPr>
          <p:cNvPicPr>
            <a:picLocks noChangeAspect="1"/>
          </p:cNvPicPr>
          <p:nvPr/>
        </p:nvPicPr>
        <p:blipFill>
          <a:blip r:embed="rId4"/>
          <a:stretch>
            <a:fillRect/>
          </a:stretch>
        </p:blipFill>
        <p:spPr>
          <a:xfrm>
            <a:off x="131522" y="1371176"/>
            <a:ext cx="3777575" cy="2742623"/>
          </a:xfrm>
          <a:prstGeom prst="rect">
            <a:avLst/>
          </a:prstGeom>
        </p:spPr>
      </p:pic>
      <p:pic>
        <p:nvPicPr>
          <p:cNvPr id="16" name="Picture 15" descr="A group of chairs around a table&#10;&#10;Description automatically generated with low confidence">
            <a:extLst>
              <a:ext uri="{FF2B5EF4-FFF2-40B4-BE49-F238E27FC236}">
                <a16:creationId xmlns:a16="http://schemas.microsoft.com/office/drawing/2014/main" id="{5BB39764-05CB-3B40-A711-9AEA7013FA06}"/>
              </a:ext>
            </a:extLst>
          </p:cNvPr>
          <p:cNvPicPr>
            <a:picLocks noChangeAspect="1"/>
          </p:cNvPicPr>
          <p:nvPr/>
        </p:nvPicPr>
        <p:blipFill>
          <a:blip r:embed="rId5"/>
          <a:stretch>
            <a:fillRect/>
          </a:stretch>
        </p:blipFill>
        <p:spPr>
          <a:xfrm>
            <a:off x="8091493" y="3731222"/>
            <a:ext cx="3968985" cy="2881591"/>
          </a:xfrm>
          <a:prstGeom prst="rect">
            <a:avLst/>
          </a:prstGeom>
        </p:spPr>
      </p:pic>
      <p:sp>
        <p:nvSpPr>
          <p:cNvPr id="17" name="TextBox 16">
            <a:extLst>
              <a:ext uri="{FF2B5EF4-FFF2-40B4-BE49-F238E27FC236}">
                <a16:creationId xmlns:a16="http://schemas.microsoft.com/office/drawing/2014/main" id="{43F2FE2F-B558-5A40-98A9-F6C2BD76B50B}"/>
              </a:ext>
            </a:extLst>
          </p:cNvPr>
          <p:cNvSpPr txBox="1"/>
          <p:nvPr/>
        </p:nvSpPr>
        <p:spPr>
          <a:xfrm>
            <a:off x="131522" y="4184400"/>
            <a:ext cx="3510108" cy="1200329"/>
          </a:xfrm>
          <a:prstGeom prst="rect">
            <a:avLst/>
          </a:prstGeom>
          <a:noFill/>
        </p:spPr>
        <p:txBody>
          <a:bodyPr wrap="square" rtlCol="0">
            <a:spAutoFit/>
          </a:bodyPr>
          <a:lstStyle/>
          <a:p>
            <a:r>
              <a:rPr lang="en-US" dirty="0"/>
              <a:t>Image Selection Criterion</a:t>
            </a:r>
          </a:p>
          <a:p>
            <a:pPr marL="285750" indent="-285750">
              <a:buFont typeface="Arial" panose="020B0604020202020204" pitchFamily="34" charset="0"/>
              <a:buChar char="•"/>
            </a:pPr>
            <a:r>
              <a:rPr lang="en-US" dirty="0"/>
              <a:t>Semantic clarity </a:t>
            </a:r>
          </a:p>
          <a:p>
            <a:pPr marL="285750" indent="-285750">
              <a:buFont typeface="Arial" panose="020B0604020202020204" pitchFamily="34" charset="0"/>
              <a:buChar char="•"/>
            </a:pPr>
            <a:r>
              <a:rPr lang="en-US" dirty="0"/>
              <a:t>Camera rotation </a:t>
            </a:r>
          </a:p>
          <a:p>
            <a:pPr marL="285750" indent="-285750">
              <a:buFont typeface="Arial" panose="020B0604020202020204" pitchFamily="34" charset="0"/>
              <a:buChar char="•"/>
            </a:pPr>
            <a:r>
              <a:rPr lang="en-US" dirty="0"/>
              <a:t>Decent object segmentation </a:t>
            </a:r>
          </a:p>
        </p:txBody>
      </p:sp>
      <p:sp>
        <p:nvSpPr>
          <p:cNvPr id="26" name="TextBox 25">
            <a:extLst>
              <a:ext uri="{FF2B5EF4-FFF2-40B4-BE49-F238E27FC236}">
                <a16:creationId xmlns:a16="http://schemas.microsoft.com/office/drawing/2014/main" id="{C73A2FD2-A07F-154D-BBBA-254633D1A1DC}"/>
              </a:ext>
            </a:extLst>
          </p:cNvPr>
          <p:cNvSpPr txBox="1"/>
          <p:nvPr/>
        </p:nvSpPr>
        <p:spPr>
          <a:xfrm>
            <a:off x="8320931" y="3296569"/>
            <a:ext cx="3510108" cy="369332"/>
          </a:xfrm>
          <a:prstGeom prst="rect">
            <a:avLst/>
          </a:prstGeom>
          <a:noFill/>
        </p:spPr>
        <p:txBody>
          <a:bodyPr wrap="square" rtlCol="0">
            <a:spAutoFit/>
          </a:bodyPr>
          <a:lstStyle/>
          <a:p>
            <a:pPr algn="ctr"/>
            <a:r>
              <a:rPr lang="en-US" dirty="0"/>
              <a:t>Target Placement </a:t>
            </a:r>
          </a:p>
        </p:txBody>
      </p:sp>
      <p:cxnSp>
        <p:nvCxnSpPr>
          <p:cNvPr id="4" name="Straight Arrow Connector 3">
            <a:extLst>
              <a:ext uri="{FF2B5EF4-FFF2-40B4-BE49-F238E27FC236}">
                <a16:creationId xmlns:a16="http://schemas.microsoft.com/office/drawing/2014/main" id="{B1CEC9DF-1E7E-514F-AF55-571D7802E015}"/>
              </a:ext>
            </a:extLst>
          </p:cNvPr>
          <p:cNvCxnSpPr/>
          <p:nvPr/>
        </p:nvCxnSpPr>
        <p:spPr>
          <a:xfrm>
            <a:off x="667657" y="5544457"/>
            <a:ext cx="7248966" cy="117565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 name="Picture 9" descr="Diagram&#10;&#10;Description automatically generated">
            <a:extLst>
              <a:ext uri="{FF2B5EF4-FFF2-40B4-BE49-F238E27FC236}">
                <a16:creationId xmlns:a16="http://schemas.microsoft.com/office/drawing/2014/main" id="{9CAC542F-F7DF-9340-B377-ABF701935736}"/>
              </a:ext>
            </a:extLst>
          </p:cNvPr>
          <p:cNvPicPr>
            <a:picLocks noChangeAspect="1"/>
          </p:cNvPicPr>
          <p:nvPr/>
        </p:nvPicPr>
        <p:blipFill>
          <a:blip r:embed="rId6"/>
          <a:stretch>
            <a:fillRect/>
          </a:stretch>
        </p:blipFill>
        <p:spPr>
          <a:xfrm>
            <a:off x="2712608" y="4273527"/>
            <a:ext cx="818404" cy="758983"/>
          </a:xfrm>
          <a:prstGeom prst="rect">
            <a:avLst/>
          </a:prstGeom>
        </p:spPr>
      </p:pic>
    </p:spTree>
    <p:extLst>
      <p:ext uri="{BB962C8B-B14F-4D97-AF65-F5344CB8AC3E}">
        <p14:creationId xmlns:p14="http://schemas.microsoft.com/office/powerpoint/2010/main" val="34539987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62032D-6CD0-DB4D-8D64-45DFA7373AE1}"/>
              </a:ext>
            </a:extLst>
          </p:cNvPr>
          <p:cNvSpPr>
            <a:spLocks noGrp="1"/>
          </p:cNvSpPr>
          <p:nvPr>
            <p:ph type="title"/>
          </p:nvPr>
        </p:nvSpPr>
        <p:spPr/>
        <p:txBody>
          <a:bodyPr/>
          <a:lstStyle/>
          <a:p>
            <a:r>
              <a:rPr lang="en-US" dirty="0"/>
              <a:t>Focal Length</a:t>
            </a:r>
          </a:p>
        </p:txBody>
      </p:sp>
      <p:sp>
        <p:nvSpPr>
          <p:cNvPr id="3" name="Content Placeholder 2">
            <a:extLst>
              <a:ext uri="{FF2B5EF4-FFF2-40B4-BE49-F238E27FC236}">
                <a16:creationId xmlns:a16="http://schemas.microsoft.com/office/drawing/2014/main" id="{9DBADCD4-569E-8645-BB24-8821DEE9B3FC}"/>
              </a:ext>
            </a:extLst>
          </p:cNvPr>
          <p:cNvSpPr>
            <a:spLocks noGrp="1"/>
          </p:cNvSpPr>
          <p:nvPr>
            <p:ph idx="1"/>
          </p:nvPr>
        </p:nvSpPr>
        <p:spPr>
          <a:xfrm>
            <a:off x="838200" y="1690688"/>
            <a:ext cx="4900448" cy="4508937"/>
          </a:xfrm>
        </p:spPr>
        <p:txBody>
          <a:bodyPr>
            <a:normAutofit fontScale="92500"/>
          </a:bodyPr>
          <a:lstStyle/>
          <a:p>
            <a:pPr fontAlgn="base">
              <a:lnSpc>
                <a:spcPct val="150000"/>
              </a:lnSpc>
            </a:pPr>
            <a:r>
              <a:rPr lang="en-US" dirty="0"/>
              <a:t>Focal length determines how much of a scene is captured in an image. </a:t>
            </a:r>
          </a:p>
          <a:p>
            <a:pPr fontAlgn="base">
              <a:lnSpc>
                <a:spcPct val="150000"/>
              </a:lnSpc>
            </a:pPr>
            <a:r>
              <a:rPr lang="en-US" dirty="0"/>
              <a:t>Shorter focal length = wider field of view</a:t>
            </a:r>
          </a:p>
          <a:p>
            <a:pPr fontAlgn="base">
              <a:lnSpc>
                <a:spcPct val="150000"/>
              </a:lnSpc>
            </a:pPr>
            <a:r>
              <a:rPr lang="en-US" dirty="0"/>
              <a:t>Long focal lengths = smaller field of view.</a:t>
            </a:r>
          </a:p>
          <a:p>
            <a:endParaRPr lang="en-US" dirty="0"/>
          </a:p>
        </p:txBody>
      </p:sp>
      <p:pic>
        <p:nvPicPr>
          <p:cNvPr id="9" name="Picture 8">
            <a:extLst>
              <a:ext uri="{FF2B5EF4-FFF2-40B4-BE49-F238E27FC236}">
                <a16:creationId xmlns:a16="http://schemas.microsoft.com/office/drawing/2014/main" id="{F683E021-1A96-2649-B5F9-FFD9CDEC84EE}"/>
              </a:ext>
            </a:extLst>
          </p:cNvPr>
          <p:cNvPicPr>
            <a:picLocks noChangeAspect="1"/>
          </p:cNvPicPr>
          <p:nvPr/>
        </p:nvPicPr>
        <p:blipFill rotWithShape="1">
          <a:blip r:embed="rId3"/>
          <a:srcRect r="33324"/>
          <a:stretch/>
        </p:blipFill>
        <p:spPr>
          <a:xfrm>
            <a:off x="5862146" y="462234"/>
            <a:ext cx="6087678" cy="6030641"/>
          </a:xfrm>
          <a:prstGeom prst="rect">
            <a:avLst/>
          </a:prstGeom>
        </p:spPr>
      </p:pic>
    </p:spTree>
    <p:extLst>
      <p:ext uri="{BB962C8B-B14F-4D97-AF65-F5344CB8AC3E}">
        <p14:creationId xmlns:p14="http://schemas.microsoft.com/office/powerpoint/2010/main" val="31636091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DD1B6-35E8-5A4F-819C-EEFA7A590B59}"/>
              </a:ext>
            </a:extLst>
          </p:cNvPr>
          <p:cNvSpPr>
            <a:spLocks noGrp="1"/>
          </p:cNvSpPr>
          <p:nvPr>
            <p:ph type="title"/>
          </p:nvPr>
        </p:nvSpPr>
        <p:spPr>
          <a:xfrm>
            <a:off x="316857" y="160014"/>
            <a:ext cx="11553580" cy="1078424"/>
          </a:xfrm>
        </p:spPr>
        <p:txBody>
          <a:bodyPr>
            <a:normAutofit/>
          </a:bodyPr>
          <a:lstStyle/>
          <a:p>
            <a:pPr algn="ctr"/>
            <a:r>
              <a:rPr lang="en-US" dirty="0"/>
              <a:t>Spatial Information Processing in Pictured Scenes</a:t>
            </a:r>
          </a:p>
        </p:txBody>
      </p:sp>
      <p:sp>
        <p:nvSpPr>
          <p:cNvPr id="3" name="Content Placeholder 2">
            <a:extLst>
              <a:ext uri="{FF2B5EF4-FFF2-40B4-BE49-F238E27FC236}">
                <a16:creationId xmlns:a16="http://schemas.microsoft.com/office/drawing/2014/main" id="{167B00F9-41CA-0744-B922-2C85BF785B72}"/>
              </a:ext>
            </a:extLst>
          </p:cNvPr>
          <p:cNvSpPr>
            <a:spLocks noGrp="1"/>
          </p:cNvSpPr>
          <p:nvPr>
            <p:ph idx="1"/>
          </p:nvPr>
        </p:nvSpPr>
        <p:spPr>
          <a:xfrm>
            <a:off x="321563" y="1037450"/>
            <a:ext cx="11553580" cy="2986549"/>
          </a:xfrm>
        </p:spPr>
        <p:txBody>
          <a:bodyPr anchor="ctr">
            <a:normAutofit/>
          </a:bodyPr>
          <a:lstStyle/>
          <a:p>
            <a:pPr marL="514350" indent="-514350">
              <a:lnSpc>
                <a:spcPct val="150000"/>
              </a:lnSpc>
              <a:buAutoNum type="arabicPeriod"/>
            </a:pPr>
            <a:r>
              <a:rPr lang="en-US" sz="2400" b="1" dirty="0"/>
              <a:t>Can people reliably judge distance in pictured scenes? </a:t>
            </a:r>
          </a:p>
          <a:p>
            <a:pPr marL="514350" indent="-514350">
              <a:lnSpc>
                <a:spcPct val="150000"/>
              </a:lnSpc>
              <a:buAutoNum type="arabicPeriod"/>
            </a:pPr>
            <a:r>
              <a:rPr lang="en-US" sz="2400" dirty="0">
                <a:solidFill>
                  <a:schemeClr val="bg1">
                    <a:lumMod val="65000"/>
                  </a:schemeClr>
                </a:solidFill>
              </a:rPr>
              <a:t>Does individual behavior for unique images generalize across tasks? </a:t>
            </a:r>
            <a:endParaRPr lang="en-US" sz="2000" dirty="0">
              <a:solidFill>
                <a:schemeClr val="bg1">
                  <a:lumMod val="65000"/>
                </a:schemeClr>
              </a:solidFill>
            </a:endParaRPr>
          </a:p>
          <a:p>
            <a:pPr marL="514350" indent="-514350">
              <a:lnSpc>
                <a:spcPct val="150000"/>
              </a:lnSpc>
              <a:buAutoNum type="arabicPeriod"/>
            </a:pPr>
            <a:r>
              <a:rPr lang="en-US" sz="2400" dirty="0">
                <a:solidFill>
                  <a:schemeClr val="bg1">
                    <a:lumMod val="65000"/>
                  </a:schemeClr>
                </a:solidFill>
              </a:rPr>
              <a:t>What is the relative utility of depth cues in pictured scenes? </a:t>
            </a:r>
          </a:p>
        </p:txBody>
      </p:sp>
      <p:sp>
        <p:nvSpPr>
          <p:cNvPr id="9" name="Rounded Rectangle 8">
            <a:extLst>
              <a:ext uri="{FF2B5EF4-FFF2-40B4-BE49-F238E27FC236}">
                <a16:creationId xmlns:a16="http://schemas.microsoft.com/office/drawing/2014/main" id="{888EE691-B7C8-084E-8B93-52615155069C}"/>
              </a:ext>
            </a:extLst>
          </p:cNvPr>
          <p:cNvSpPr/>
          <p:nvPr/>
        </p:nvSpPr>
        <p:spPr>
          <a:xfrm>
            <a:off x="3490113" y="4359085"/>
            <a:ext cx="1827493" cy="719449"/>
          </a:xfrm>
          <a:prstGeom prst="roundRect">
            <a:avLst/>
          </a:prstGeom>
          <a:solidFill>
            <a:schemeClr val="accent1">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Verbal Judgment</a:t>
            </a:r>
          </a:p>
        </p:txBody>
      </p:sp>
      <p:sp>
        <p:nvSpPr>
          <p:cNvPr id="11" name="Rounded Rectangle 10">
            <a:extLst>
              <a:ext uri="{FF2B5EF4-FFF2-40B4-BE49-F238E27FC236}">
                <a16:creationId xmlns:a16="http://schemas.microsoft.com/office/drawing/2014/main" id="{DFDFEC05-5559-E544-B9EA-0478544AEC2E}"/>
              </a:ext>
            </a:extLst>
          </p:cNvPr>
          <p:cNvSpPr/>
          <p:nvPr/>
        </p:nvSpPr>
        <p:spPr>
          <a:xfrm>
            <a:off x="6750105" y="4837790"/>
            <a:ext cx="1827493" cy="719449"/>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Comparative Results</a:t>
            </a:r>
          </a:p>
        </p:txBody>
      </p:sp>
      <p:sp>
        <p:nvSpPr>
          <p:cNvPr id="20" name="Rounded Rectangle 19">
            <a:extLst>
              <a:ext uri="{FF2B5EF4-FFF2-40B4-BE49-F238E27FC236}">
                <a16:creationId xmlns:a16="http://schemas.microsoft.com/office/drawing/2014/main" id="{4CCBD255-7281-F046-BAF1-1B00D14C5ADE}"/>
              </a:ext>
            </a:extLst>
          </p:cNvPr>
          <p:cNvSpPr/>
          <p:nvPr/>
        </p:nvSpPr>
        <p:spPr>
          <a:xfrm>
            <a:off x="3490112" y="5322627"/>
            <a:ext cx="1827493" cy="719449"/>
          </a:xfrm>
          <a:prstGeom prst="roundRect">
            <a:avLst/>
          </a:prstGeom>
          <a:solidFill>
            <a:schemeClr val="accent1">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Discrimination</a:t>
            </a:r>
          </a:p>
        </p:txBody>
      </p:sp>
      <p:cxnSp>
        <p:nvCxnSpPr>
          <p:cNvPr id="21" name="Straight Arrow Connector 20">
            <a:extLst>
              <a:ext uri="{FF2B5EF4-FFF2-40B4-BE49-F238E27FC236}">
                <a16:creationId xmlns:a16="http://schemas.microsoft.com/office/drawing/2014/main" id="{F006F115-8391-1248-93C6-014B4E7A7428}"/>
              </a:ext>
            </a:extLst>
          </p:cNvPr>
          <p:cNvCxnSpPr>
            <a:cxnSpLocks/>
          </p:cNvCxnSpPr>
          <p:nvPr/>
        </p:nvCxnSpPr>
        <p:spPr>
          <a:xfrm>
            <a:off x="8725705" y="5197514"/>
            <a:ext cx="705256"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15016B09-6AE0-E84B-9103-E5F2D957B5AF}"/>
              </a:ext>
            </a:extLst>
          </p:cNvPr>
          <p:cNvCxnSpPr>
            <a:cxnSpLocks/>
          </p:cNvCxnSpPr>
          <p:nvPr/>
        </p:nvCxnSpPr>
        <p:spPr>
          <a:xfrm>
            <a:off x="5817420" y="5197515"/>
            <a:ext cx="705256"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44A4E656-0F66-1043-A704-544B77D07696}"/>
              </a:ext>
            </a:extLst>
          </p:cNvPr>
          <p:cNvPicPr>
            <a:picLocks noChangeAspect="1"/>
          </p:cNvPicPr>
          <p:nvPr/>
        </p:nvPicPr>
        <p:blipFill>
          <a:blip r:embed="rId3"/>
          <a:stretch>
            <a:fillRect/>
          </a:stretch>
        </p:blipFill>
        <p:spPr>
          <a:xfrm>
            <a:off x="9833807" y="6138551"/>
            <a:ext cx="2358193" cy="719449"/>
          </a:xfrm>
          <a:prstGeom prst="rect">
            <a:avLst/>
          </a:prstGeom>
        </p:spPr>
      </p:pic>
      <p:sp>
        <p:nvSpPr>
          <p:cNvPr id="12" name="Right Bracket 11">
            <a:extLst>
              <a:ext uri="{FF2B5EF4-FFF2-40B4-BE49-F238E27FC236}">
                <a16:creationId xmlns:a16="http://schemas.microsoft.com/office/drawing/2014/main" id="{6DEF0E04-3944-BC4C-8BB2-BB76878202E4}"/>
              </a:ext>
            </a:extLst>
          </p:cNvPr>
          <p:cNvSpPr/>
          <p:nvPr/>
        </p:nvSpPr>
        <p:spPr>
          <a:xfrm>
            <a:off x="5448354" y="4574480"/>
            <a:ext cx="277371" cy="1246070"/>
          </a:xfrm>
          <a:prstGeom prst="righ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Rounded Rectangle 14">
            <a:extLst>
              <a:ext uri="{FF2B5EF4-FFF2-40B4-BE49-F238E27FC236}">
                <a16:creationId xmlns:a16="http://schemas.microsoft.com/office/drawing/2014/main" id="{FA1CEDC7-A743-1D4B-AF1B-AE4DEF96434B}"/>
              </a:ext>
            </a:extLst>
          </p:cNvPr>
          <p:cNvSpPr/>
          <p:nvPr/>
        </p:nvSpPr>
        <p:spPr>
          <a:xfrm>
            <a:off x="370368" y="4359087"/>
            <a:ext cx="2328369" cy="719448"/>
          </a:xfrm>
          <a:prstGeom prst="roundRect">
            <a:avLst/>
          </a:prstGeom>
          <a:solidFill>
            <a:schemeClr val="accent6">
              <a:lumMod val="40000"/>
              <a:lumOff val="60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Verbal Judgment</a:t>
            </a:r>
          </a:p>
        </p:txBody>
      </p:sp>
      <p:sp>
        <p:nvSpPr>
          <p:cNvPr id="16" name="Rounded Rectangle 15">
            <a:extLst>
              <a:ext uri="{FF2B5EF4-FFF2-40B4-BE49-F238E27FC236}">
                <a16:creationId xmlns:a16="http://schemas.microsoft.com/office/drawing/2014/main" id="{EE286DE9-7D20-9743-BBB3-8379DB3E170D}"/>
              </a:ext>
            </a:extLst>
          </p:cNvPr>
          <p:cNvSpPr/>
          <p:nvPr/>
        </p:nvSpPr>
        <p:spPr>
          <a:xfrm>
            <a:off x="378087" y="5322628"/>
            <a:ext cx="2328369" cy="719448"/>
          </a:xfrm>
          <a:prstGeom prst="roundRect">
            <a:avLst/>
          </a:prstGeom>
          <a:solidFill>
            <a:schemeClr val="accent6">
              <a:lumMod val="40000"/>
              <a:lumOff val="60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Discrimination</a:t>
            </a:r>
          </a:p>
        </p:txBody>
      </p:sp>
      <p:sp>
        <p:nvSpPr>
          <p:cNvPr id="5" name="TextBox 4">
            <a:extLst>
              <a:ext uri="{FF2B5EF4-FFF2-40B4-BE49-F238E27FC236}">
                <a16:creationId xmlns:a16="http://schemas.microsoft.com/office/drawing/2014/main" id="{BAF49A45-CA72-C44C-B9D6-D3515B727993}"/>
              </a:ext>
            </a:extLst>
          </p:cNvPr>
          <p:cNvSpPr txBox="1"/>
          <p:nvPr/>
        </p:nvSpPr>
        <p:spPr>
          <a:xfrm>
            <a:off x="120912" y="3948077"/>
            <a:ext cx="2840477" cy="369332"/>
          </a:xfrm>
          <a:prstGeom prst="rect">
            <a:avLst/>
          </a:prstGeom>
          <a:noFill/>
        </p:spPr>
        <p:txBody>
          <a:bodyPr wrap="square" rtlCol="0">
            <a:spAutoFit/>
          </a:bodyPr>
          <a:lstStyle/>
          <a:p>
            <a:pPr algn="ctr"/>
            <a:r>
              <a:rPr lang="en-US" b="1" dirty="0"/>
              <a:t>Experimental Paradigms</a:t>
            </a:r>
          </a:p>
        </p:txBody>
      </p:sp>
      <p:sp>
        <p:nvSpPr>
          <p:cNvPr id="17" name="TextBox 16">
            <a:extLst>
              <a:ext uri="{FF2B5EF4-FFF2-40B4-BE49-F238E27FC236}">
                <a16:creationId xmlns:a16="http://schemas.microsoft.com/office/drawing/2014/main" id="{9AE97AE1-CEF4-9844-ABDF-E8DC8ACA1A70}"/>
              </a:ext>
            </a:extLst>
          </p:cNvPr>
          <p:cNvSpPr txBox="1"/>
          <p:nvPr/>
        </p:nvSpPr>
        <p:spPr>
          <a:xfrm>
            <a:off x="3554868" y="3915081"/>
            <a:ext cx="1692062" cy="369332"/>
          </a:xfrm>
          <a:prstGeom prst="rect">
            <a:avLst/>
          </a:prstGeom>
          <a:noFill/>
        </p:spPr>
        <p:txBody>
          <a:bodyPr wrap="square" rtlCol="0">
            <a:spAutoFit/>
          </a:bodyPr>
          <a:lstStyle/>
          <a:p>
            <a:pPr algn="ctr"/>
            <a:r>
              <a:rPr lang="en-US" b="1" dirty="0"/>
              <a:t>Results</a:t>
            </a:r>
          </a:p>
        </p:txBody>
      </p:sp>
      <p:cxnSp>
        <p:nvCxnSpPr>
          <p:cNvPr id="8" name="Straight Arrow Connector 7">
            <a:extLst>
              <a:ext uri="{FF2B5EF4-FFF2-40B4-BE49-F238E27FC236}">
                <a16:creationId xmlns:a16="http://schemas.microsoft.com/office/drawing/2014/main" id="{BF80228B-D64B-F043-99A1-453AEC2BA0B1}"/>
              </a:ext>
            </a:extLst>
          </p:cNvPr>
          <p:cNvCxnSpPr/>
          <p:nvPr/>
        </p:nvCxnSpPr>
        <p:spPr>
          <a:xfrm>
            <a:off x="2834471" y="4718809"/>
            <a:ext cx="535021"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E33AABC7-C532-F54A-9151-D2102ABB13AB}"/>
              </a:ext>
            </a:extLst>
          </p:cNvPr>
          <p:cNvCxnSpPr/>
          <p:nvPr/>
        </p:nvCxnSpPr>
        <p:spPr>
          <a:xfrm>
            <a:off x="2855547" y="5680003"/>
            <a:ext cx="535021"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24" name="Rounded Rectangle 23">
            <a:extLst>
              <a:ext uri="{FF2B5EF4-FFF2-40B4-BE49-F238E27FC236}">
                <a16:creationId xmlns:a16="http://schemas.microsoft.com/office/drawing/2014/main" id="{9E18BF67-8CC3-494F-A67C-76441438B0FC}"/>
              </a:ext>
            </a:extLst>
          </p:cNvPr>
          <p:cNvSpPr/>
          <p:nvPr/>
        </p:nvSpPr>
        <p:spPr>
          <a:xfrm>
            <a:off x="9655566" y="4840933"/>
            <a:ext cx="1827493" cy="719449"/>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Depth Cue Algorithms</a:t>
            </a:r>
          </a:p>
        </p:txBody>
      </p:sp>
    </p:spTree>
    <p:extLst>
      <p:ext uri="{BB962C8B-B14F-4D97-AF65-F5344CB8AC3E}">
        <p14:creationId xmlns:p14="http://schemas.microsoft.com/office/powerpoint/2010/main" val="10149331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3B147-1AD9-8542-9647-B0CBBA295080}"/>
              </a:ext>
            </a:extLst>
          </p:cNvPr>
          <p:cNvSpPr>
            <a:spLocks noGrp="1"/>
          </p:cNvSpPr>
          <p:nvPr>
            <p:ph type="title"/>
          </p:nvPr>
        </p:nvSpPr>
        <p:spPr>
          <a:xfrm>
            <a:off x="196806" y="191315"/>
            <a:ext cx="10565350" cy="642212"/>
          </a:xfrm>
        </p:spPr>
        <p:txBody>
          <a:bodyPr>
            <a:normAutofit fontScale="90000"/>
          </a:bodyPr>
          <a:lstStyle/>
          <a:p>
            <a:r>
              <a:rPr lang="en-US" dirty="0"/>
              <a:t>Experimental Paradigms</a:t>
            </a:r>
          </a:p>
        </p:txBody>
      </p:sp>
      <p:pic>
        <p:nvPicPr>
          <p:cNvPr id="7" name="Picture 6">
            <a:extLst>
              <a:ext uri="{FF2B5EF4-FFF2-40B4-BE49-F238E27FC236}">
                <a16:creationId xmlns:a16="http://schemas.microsoft.com/office/drawing/2014/main" id="{5E11EAD6-3A9A-9242-A0DD-EE7047D92639}"/>
              </a:ext>
            </a:extLst>
          </p:cNvPr>
          <p:cNvPicPr>
            <a:picLocks noChangeAspect="1"/>
          </p:cNvPicPr>
          <p:nvPr/>
        </p:nvPicPr>
        <p:blipFill>
          <a:blip r:embed="rId2"/>
          <a:stretch>
            <a:fillRect/>
          </a:stretch>
        </p:blipFill>
        <p:spPr>
          <a:xfrm>
            <a:off x="3548250" y="653202"/>
            <a:ext cx="6651552" cy="2946793"/>
          </a:xfrm>
          <a:prstGeom prst="rect">
            <a:avLst/>
          </a:prstGeom>
        </p:spPr>
      </p:pic>
      <p:pic>
        <p:nvPicPr>
          <p:cNvPr id="10" name="Picture 9">
            <a:extLst>
              <a:ext uri="{FF2B5EF4-FFF2-40B4-BE49-F238E27FC236}">
                <a16:creationId xmlns:a16="http://schemas.microsoft.com/office/drawing/2014/main" id="{7EADA54E-7C3E-EA44-9D31-10B19A876AB6}"/>
              </a:ext>
            </a:extLst>
          </p:cNvPr>
          <p:cNvPicPr>
            <a:picLocks noChangeAspect="1"/>
          </p:cNvPicPr>
          <p:nvPr/>
        </p:nvPicPr>
        <p:blipFill>
          <a:blip r:embed="rId3"/>
          <a:stretch>
            <a:fillRect/>
          </a:stretch>
        </p:blipFill>
        <p:spPr>
          <a:xfrm>
            <a:off x="10017786" y="0"/>
            <a:ext cx="2095751" cy="639382"/>
          </a:xfrm>
          <a:prstGeom prst="rect">
            <a:avLst/>
          </a:prstGeom>
        </p:spPr>
      </p:pic>
      <p:pic>
        <p:nvPicPr>
          <p:cNvPr id="11" name="Picture 10">
            <a:extLst>
              <a:ext uri="{FF2B5EF4-FFF2-40B4-BE49-F238E27FC236}">
                <a16:creationId xmlns:a16="http://schemas.microsoft.com/office/drawing/2014/main" id="{0AC8B672-62D6-6143-9439-96E2FB5BF61E}"/>
              </a:ext>
            </a:extLst>
          </p:cNvPr>
          <p:cNvPicPr>
            <a:picLocks noChangeAspect="1"/>
          </p:cNvPicPr>
          <p:nvPr/>
        </p:nvPicPr>
        <p:blipFill>
          <a:blip r:embed="rId4"/>
          <a:stretch>
            <a:fillRect/>
          </a:stretch>
        </p:blipFill>
        <p:spPr>
          <a:xfrm>
            <a:off x="11049000" y="560848"/>
            <a:ext cx="1064537" cy="545357"/>
          </a:xfrm>
          <a:prstGeom prst="rect">
            <a:avLst/>
          </a:prstGeom>
        </p:spPr>
      </p:pic>
      <p:sp>
        <p:nvSpPr>
          <p:cNvPr id="21" name="Rounded Rectangle 20">
            <a:extLst>
              <a:ext uri="{FF2B5EF4-FFF2-40B4-BE49-F238E27FC236}">
                <a16:creationId xmlns:a16="http://schemas.microsoft.com/office/drawing/2014/main" id="{E0674724-A397-724A-9586-2165E7A155E1}"/>
              </a:ext>
            </a:extLst>
          </p:cNvPr>
          <p:cNvSpPr/>
          <p:nvPr/>
        </p:nvSpPr>
        <p:spPr>
          <a:xfrm>
            <a:off x="270161" y="2952159"/>
            <a:ext cx="3159137" cy="3545209"/>
          </a:xfrm>
          <a:prstGeom prst="roundRect">
            <a:avLst/>
          </a:prstGeom>
          <a:solidFill>
            <a:srgbClr val="89C4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ed Rectangle 19">
            <a:extLst>
              <a:ext uri="{FF2B5EF4-FFF2-40B4-BE49-F238E27FC236}">
                <a16:creationId xmlns:a16="http://schemas.microsoft.com/office/drawing/2014/main" id="{9717EE4B-A9E3-AA47-90A7-8A24F64A7C34}"/>
              </a:ext>
            </a:extLst>
          </p:cNvPr>
          <p:cNvSpPr/>
          <p:nvPr/>
        </p:nvSpPr>
        <p:spPr>
          <a:xfrm>
            <a:off x="270161" y="1073921"/>
            <a:ext cx="3159137" cy="3545209"/>
          </a:xfrm>
          <a:prstGeom prst="roundRect">
            <a:avLst/>
          </a:prstGeom>
          <a:solidFill>
            <a:srgbClr val="05B4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ounded Rectangle 29">
            <a:extLst>
              <a:ext uri="{FF2B5EF4-FFF2-40B4-BE49-F238E27FC236}">
                <a16:creationId xmlns:a16="http://schemas.microsoft.com/office/drawing/2014/main" id="{6C0B5774-86C4-F549-A013-F59D9C2CF637}"/>
              </a:ext>
            </a:extLst>
          </p:cNvPr>
          <p:cNvSpPr/>
          <p:nvPr/>
        </p:nvSpPr>
        <p:spPr>
          <a:xfrm>
            <a:off x="270160" y="2948113"/>
            <a:ext cx="3159137" cy="1671017"/>
          </a:xfrm>
          <a:prstGeom prst="roundRect">
            <a:avLst>
              <a:gd name="adj" fmla="val 30923"/>
            </a:avLst>
          </a:prstGeom>
          <a:solidFill>
            <a:srgbClr val="1990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8E151344-B36C-114B-AA46-B7A133BF2A63}"/>
              </a:ext>
            </a:extLst>
          </p:cNvPr>
          <p:cNvSpPr txBox="1"/>
          <p:nvPr/>
        </p:nvSpPr>
        <p:spPr>
          <a:xfrm>
            <a:off x="413625" y="4894433"/>
            <a:ext cx="3073138" cy="1415772"/>
          </a:xfrm>
          <a:prstGeom prst="rect">
            <a:avLst/>
          </a:prstGeom>
          <a:noFill/>
        </p:spPr>
        <p:txBody>
          <a:bodyPr wrap="square" rtlCol="0">
            <a:spAutoFit/>
          </a:bodyPr>
          <a:lstStyle/>
          <a:p>
            <a:r>
              <a:rPr lang="en-US" sz="2200" dirty="0"/>
              <a:t>Discrimination </a:t>
            </a:r>
            <a:endParaRPr lang="en-US" sz="1600" dirty="0"/>
          </a:p>
          <a:p>
            <a:pPr marL="342900" indent="-342900">
              <a:buSzPct val="80000"/>
              <a:buFont typeface="Wingdings" pitchFamily="2" charset="2"/>
              <a:buChar char="Ø"/>
            </a:pPr>
            <a:r>
              <a:rPr lang="en-US" sz="1600" dirty="0"/>
              <a:t>N = 468 </a:t>
            </a:r>
          </a:p>
          <a:p>
            <a:pPr marL="342900" indent="-342900">
              <a:buSzPct val="80000"/>
              <a:buFont typeface="Wingdings" pitchFamily="2" charset="2"/>
              <a:buChar char="Ø"/>
            </a:pPr>
            <a:r>
              <a:rPr lang="en-US" sz="1600" dirty="0"/>
              <a:t>78 trials </a:t>
            </a:r>
          </a:p>
          <a:p>
            <a:pPr marL="342900" indent="-342900">
              <a:buSzPct val="80000"/>
              <a:buFont typeface="Wingdings" pitchFamily="2" charset="2"/>
              <a:buChar char="Ø"/>
            </a:pPr>
            <a:r>
              <a:rPr lang="en-US" sz="1600" dirty="0"/>
              <a:t>Latin square counterbalancing</a:t>
            </a:r>
          </a:p>
          <a:p>
            <a:pPr marL="342900" indent="-342900">
              <a:buSzPct val="80000"/>
              <a:buFont typeface="Wingdings" pitchFamily="2" charset="2"/>
              <a:buChar char="Ø"/>
            </a:pPr>
            <a:r>
              <a:rPr lang="en-US" sz="1600" dirty="0"/>
              <a:t>Keypress (‘z’ or ‘m’) </a:t>
            </a:r>
          </a:p>
        </p:txBody>
      </p:sp>
      <p:sp>
        <p:nvSpPr>
          <p:cNvPr id="19" name="Rounded Rectangle 18">
            <a:extLst>
              <a:ext uri="{FF2B5EF4-FFF2-40B4-BE49-F238E27FC236}">
                <a16:creationId xmlns:a16="http://schemas.microsoft.com/office/drawing/2014/main" id="{1056C01C-818A-614B-9AE4-F186A58A2540}"/>
              </a:ext>
            </a:extLst>
          </p:cNvPr>
          <p:cNvSpPr/>
          <p:nvPr/>
        </p:nvSpPr>
        <p:spPr>
          <a:xfrm>
            <a:off x="314065" y="3346513"/>
            <a:ext cx="2975403" cy="93985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mj-lt"/>
              <a:buAutoNum type="arabicPeriod"/>
            </a:pPr>
            <a:r>
              <a:rPr lang="en-US" sz="1600" dirty="0">
                <a:solidFill>
                  <a:schemeClr val="tx1"/>
                </a:solidFill>
              </a:rPr>
              <a:t>Identical stimulus set </a:t>
            </a:r>
          </a:p>
          <a:p>
            <a:pPr marL="342900" indent="-342900">
              <a:buFont typeface="+mj-lt"/>
              <a:buAutoNum type="arabicPeriod"/>
            </a:pPr>
            <a:r>
              <a:rPr lang="en-US" sz="1600" dirty="0">
                <a:solidFill>
                  <a:schemeClr val="tx1"/>
                </a:solidFill>
              </a:rPr>
              <a:t>Matched trial orders across task </a:t>
            </a:r>
          </a:p>
          <a:p>
            <a:pPr marL="342900" indent="-342900">
              <a:buFont typeface="+mj-lt"/>
              <a:buAutoNum type="arabicPeriod"/>
            </a:pPr>
            <a:r>
              <a:rPr lang="en-US" sz="1600" dirty="0">
                <a:solidFill>
                  <a:schemeClr val="tx1"/>
                </a:solidFill>
              </a:rPr>
              <a:t>Independent participants</a:t>
            </a:r>
          </a:p>
        </p:txBody>
      </p:sp>
      <p:sp>
        <p:nvSpPr>
          <p:cNvPr id="33" name="Rectangle 32">
            <a:extLst>
              <a:ext uri="{FF2B5EF4-FFF2-40B4-BE49-F238E27FC236}">
                <a16:creationId xmlns:a16="http://schemas.microsoft.com/office/drawing/2014/main" id="{08644406-9695-D249-8468-1D3441253F1A}"/>
              </a:ext>
            </a:extLst>
          </p:cNvPr>
          <p:cNvSpPr/>
          <p:nvPr/>
        </p:nvSpPr>
        <p:spPr>
          <a:xfrm>
            <a:off x="78463" y="2948113"/>
            <a:ext cx="3350834" cy="37185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ounded Rectangle 2">
            <a:extLst>
              <a:ext uri="{FF2B5EF4-FFF2-40B4-BE49-F238E27FC236}">
                <a16:creationId xmlns:a16="http://schemas.microsoft.com/office/drawing/2014/main" id="{AD0DD432-AFCA-1D10-E520-C37F6F2BEAEA}"/>
              </a:ext>
            </a:extLst>
          </p:cNvPr>
          <p:cNvSpPr/>
          <p:nvPr/>
        </p:nvSpPr>
        <p:spPr>
          <a:xfrm>
            <a:off x="270159" y="2883116"/>
            <a:ext cx="3159136" cy="288863"/>
          </a:xfrm>
          <a:prstGeom prst="roundRect">
            <a:avLst/>
          </a:prstGeom>
          <a:solidFill>
            <a:srgbClr val="06B4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6B4F8"/>
              </a:solidFill>
            </a:endParaRPr>
          </a:p>
        </p:txBody>
      </p:sp>
      <p:sp>
        <p:nvSpPr>
          <p:cNvPr id="4" name="TextBox 3">
            <a:extLst>
              <a:ext uri="{FF2B5EF4-FFF2-40B4-BE49-F238E27FC236}">
                <a16:creationId xmlns:a16="http://schemas.microsoft.com/office/drawing/2014/main" id="{8A9B9E71-9F6E-1CFE-4A32-E9BAC90D2451}"/>
              </a:ext>
            </a:extLst>
          </p:cNvPr>
          <p:cNvSpPr txBox="1"/>
          <p:nvPr/>
        </p:nvSpPr>
        <p:spPr>
          <a:xfrm>
            <a:off x="270158" y="1361853"/>
            <a:ext cx="3216603" cy="1477328"/>
          </a:xfrm>
          <a:prstGeom prst="rect">
            <a:avLst/>
          </a:prstGeom>
          <a:noFill/>
        </p:spPr>
        <p:txBody>
          <a:bodyPr wrap="square" rtlCol="0">
            <a:spAutoFit/>
          </a:bodyPr>
          <a:lstStyle/>
          <a:p>
            <a:r>
              <a:rPr lang="en-US" sz="2200" dirty="0"/>
              <a:t>Verbal Judgment</a:t>
            </a:r>
            <a:endParaRPr lang="en-US" sz="1600" dirty="0"/>
          </a:p>
          <a:p>
            <a:pPr marL="342900" indent="-342900">
              <a:buSzPct val="80000"/>
              <a:buFont typeface="Wingdings" pitchFamily="2" charset="2"/>
              <a:buChar char="Ø"/>
            </a:pPr>
            <a:r>
              <a:rPr lang="en-US" sz="1700" dirty="0"/>
              <a:t>N = 468 </a:t>
            </a:r>
          </a:p>
          <a:p>
            <a:pPr marL="342900" indent="-342900">
              <a:buSzPct val="80000"/>
              <a:buFont typeface="Wingdings" pitchFamily="2" charset="2"/>
              <a:buChar char="Ø"/>
            </a:pPr>
            <a:r>
              <a:rPr lang="en-US" sz="1700" dirty="0"/>
              <a:t>156 trials </a:t>
            </a:r>
          </a:p>
          <a:p>
            <a:pPr marL="342900" indent="-342900">
              <a:buSzPct val="80000"/>
              <a:buFont typeface="Wingdings" pitchFamily="2" charset="2"/>
              <a:buChar char="Ø"/>
            </a:pPr>
            <a:r>
              <a:rPr lang="en-US" sz="1700" dirty="0"/>
              <a:t>Latin square counterbalancing</a:t>
            </a:r>
          </a:p>
          <a:p>
            <a:pPr marL="342900" indent="-342900">
              <a:buSzPct val="80000"/>
              <a:buFont typeface="Wingdings" pitchFamily="2" charset="2"/>
              <a:buChar char="Ø"/>
            </a:pPr>
            <a:r>
              <a:rPr lang="en-US" sz="1700" dirty="0"/>
              <a:t>Explicit estimate</a:t>
            </a:r>
          </a:p>
        </p:txBody>
      </p:sp>
    </p:spTree>
    <p:extLst>
      <p:ext uri="{BB962C8B-B14F-4D97-AF65-F5344CB8AC3E}">
        <p14:creationId xmlns:p14="http://schemas.microsoft.com/office/powerpoint/2010/main" val="37596012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3B147-1AD9-8542-9647-B0CBBA295080}"/>
              </a:ext>
            </a:extLst>
          </p:cNvPr>
          <p:cNvSpPr>
            <a:spLocks noGrp="1"/>
          </p:cNvSpPr>
          <p:nvPr>
            <p:ph type="title"/>
          </p:nvPr>
        </p:nvSpPr>
        <p:spPr>
          <a:xfrm>
            <a:off x="196806" y="191315"/>
            <a:ext cx="10565350" cy="642212"/>
          </a:xfrm>
        </p:spPr>
        <p:txBody>
          <a:bodyPr>
            <a:normAutofit fontScale="90000"/>
          </a:bodyPr>
          <a:lstStyle/>
          <a:p>
            <a:r>
              <a:rPr lang="en-US" dirty="0"/>
              <a:t>Experimental Paradigms</a:t>
            </a:r>
          </a:p>
        </p:txBody>
      </p:sp>
      <p:pic>
        <p:nvPicPr>
          <p:cNvPr id="7" name="Picture 6">
            <a:extLst>
              <a:ext uri="{FF2B5EF4-FFF2-40B4-BE49-F238E27FC236}">
                <a16:creationId xmlns:a16="http://schemas.microsoft.com/office/drawing/2014/main" id="{5E11EAD6-3A9A-9242-A0DD-EE7047D92639}"/>
              </a:ext>
            </a:extLst>
          </p:cNvPr>
          <p:cNvPicPr>
            <a:picLocks noChangeAspect="1"/>
          </p:cNvPicPr>
          <p:nvPr/>
        </p:nvPicPr>
        <p:blipFill>
          <a:blip r:embed="rId2"/>
          <a:stretch>
            <a:fillRect/>
          </a:stretch>
        </p:blipFill>
        <p:spPr>
          <a:xfrm>
            <a:off x="3548250" y="653202"/>
            <a:ext cx="6651552" cy="2946793"/>
          </a:xfrm>
          <a:prstGeom prst="rect">
            <a:avLst/>
          </a:prstGeom>
        </p:spPr>
      </p:pic>
      <p:pic>
        <p:nvPicPr>
          <p:cNvPr id="9" name="Picture 8">
            <a:extLst>
              <a:ext uri="{FF2B5EF4-FFF2-40B4-BE49-F238E27FC236}">
                <a16:creationId xmlns:a16="http://schemas.microsoft.com/office/drawing/2014/main" id="{1AB055F9-C3A6-4E43-8EBA-6F64E9F7AA2C}"/>
              </a:ext>
            </a:extLst>
          </p:cNvPr>
          <p:cNvPicPr>
            <a:picLocks noChangeAspect="1"/>
          </p:cNvPicPr>
          <p:nvPr/>
        </p:nvPicPr>
        <p:blipFill>
          <a:blip r:embed="rId3"/>
          <a:stretch>
            <a:fillRect/>
          </a:stretch>
        </p:blipFill>
        <p:spPr>
          <a:xfrm>
            <a:off x="3486763" y="2726485"/>
            <a:ext cx="8593979" cy="3940200"/>
          </a:xfrm>
          <a:prstGeom prst="rect">
            <a:avLst/>
          </a:prstGeom>
        </p:spPr>
      </p:pic>
      <p:pic>
        <p:nvPicPr>
          <p:cNvPr id="10" name="Picture 9">
            <a:extLst>
              <a:ext uri="{FF2B5EF4-FFF2-40B4-BE49-F238E27FC236}">
                <a16:creationId xmlns:a16="http://schemas.microsoft.com/office/drawing/2014/main" id="{7EADA54E-7C3E-EA44-9D31-10B19A876AB6}"/>
              </a:ext>
            </a:extLst>
          </p:cNvPr>
          <p:cNvPicPr>
            <a:picLocks noChangeAspect="1"/>
          </p:cNvPicPr>
          <p:nvPr/>
        </p:nvPicPr>
        <p:blipFill>
          <a:blip r:embed="rId4"/>
          <a:stretch>
            <a:fillRect/>
          </a:stretch>
        </p:blipFill>
        <p:spPr>
          <a:xfrm>
            <a:off x="10017786" y="0"/>
            <a:ext cx="2095751" cy="639382"/>
          </a:xfrm>
          <a:prstGeom prst="rect">
            <a:avLst/>
          </a:prstGeom>
        </p:spPr>
      </p:pic>
      <p:pic>
        <p:nvPicPr>
          <p:cNvPr id="11" name="Picture 10">
            <a:extLst>
              <a:ext uri="{FF2B5EF4-FFF2-40B4-BE49-F238E27FC236}">
                <a16:creationId xmlns:a16="http://schemas.microsoft.com/office/drawing/2014/main" id="{0AC8B672-62D6-6143-9439-96E2FB5BF61E}"/>
              </a:ext>
            </a:extLst>
          </p:cNvPr>
          <p:cNvPicPr>
            <a:picLocks noChangeAspect="1"/>
          </p:cNvPicPr>
          <p:nvPr/>
        </p:nvPicPr>
        <p:blipFill>
          <a:blip r:embed="rId5"/>
          <a:stretch>
            <a:fillRect/>
          </a:stretch>
        </p:blipFill>
        <p:spPr>
          <a:xfrm>
            <a:off x="11049000" y="560848"/>
            <a:ext cx="1064537" cy="545357"/>
          </a:xfrm>
          <a:prstGeom prst="rect">
            <a:avLst/>
          </a:prstGeom>
        </p:spPr>
      </p:pic>
      <p:sp>
        <p:nvSpPr>
          <p:cNvPr id="20" name="Rounded Rectangle 19">
            <a:extLst>
              <a:ext uri="{FF2B5EF4-FFF2-40B4-BE49-F238E27FC236}">
                <a16:creationId xmlns:a16="http://schemas.microsoft.com/office/drawing/2014/main" id="{9717EE4B-A9E3-AA47-90A7-8A24F64A7C34}"/>
              </a:ext>
            </a:extLst>
          </p:cNvPr>
          <p:cNvSpPr/>
          <p:nvPr/>
        </p:nvSpPr>
        <p:spPr>
          <a:xfrm>
            <a:off x="270161" y="1073921"/>
            <a:ext cx="3159137" cy="3545209"/>
          </a:xfrm>
          <a:prstGeom prst="roundRect">
            <a:avLst/>
          </a:prstGeom>
          <a:solidFill>
            <a:srgbClr val="05B4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ounded Rectangle 20">
            <a:extLst>
              <a:ext uri="{FF2B5EF4-FFF2-40B4-BE49-F238E27FC236}">
                <a16:creationId xmlns:a16="http://schemas.microsoft.com/office/drawing/2014/main" id="{E0674724-A397-724A-9586-2165E7A155E1}"/>
              </a:ext>
            </a:extLst>
          </p:cNvPr>
          <p:cNvSpPr/>
          <p:nvPr/>
        </p:nvSpPr>
        <p:spPr>
          <a:xfrm>
            <a:off x="270161" y="2952159"/>
            <a:ext cx="3159137" cy="3545209"/>
          </a:xfrm>
          <a:prstGeom prst="roundRect">
            <a:avLst/>
          </a:prstGeom>
          <a:solidFill>
            <a:srgbClr val="89C4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ed Rectangle 18">
            <a:extLst>
              <a:ext uri="{FF2B5EF4-FFF2-40B4-BE49-F238E27FC236}">
                <a16:creationId xmlns:a16="http://schemas.microsoft.com/office/drawing/2014/main" id="{1056C01C-818A-614B-9AE4-F186A58A2540}"/>
              </a:ext>
            </a:extLst>
          </p:cNvPr>
          <p:cNvSpPr/>
          <p:nvPr/>
        </p:nvSpPr>
        <p:spPr>
          <a:xfrm>
            <a:off x="314065" y="3346513"/>
            <a:ext cx="2975403" cy="93985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mj-lt"/>
              <a:buAutoNum type="arabicPeriod"/>
            </a:pPr>
            <a:r>
              <a:rPr lang="en-US" sz="1600" dirty="0">
                <a:solidFill>
                  <a:schemeClr val="tx1"/>
                </a:solidFill>
              </a:rPr>
              <a:t>Identical stimulus set </a:t>
            </a:r>
          </a:p>
          <a:p>
            <a:pPr marL="342900" indent="-342900">
              <a:buFont typeface="+mj-lt"/>
              <a:buAutoNum type="arabicPeriod"/>
            </a:pPr>
            <a:r>
              <a:rPr lang="en-US" sz="1600" dirty="0">
                <a:solidFill>
                  <a:schemeClr val="tx1"/>
                </a:solidFill>
              </a:rPr>
              <a:t>Matched trial orders across task </a:t>
            </a:r>
          </a:p>
          <a:p>
            <a:pPr marL="342900" indent="-342900">
              <a:buFont typeface="+mj-lt"/>
              <a:buAutoNum type="arabicPeriod"/>
            </a:pPr>
            <a:r>
              <a:rPr lang="en-US" sz="1600" dirty="0">
                <a:solidFill>
                  <a:schemeClr val="tx1"/>
                </a:solidFill>
              </a:rPr>
              <a:t>Independent participants</a:t>
            </a:r>
          </a:p>
        </p:txBody>
      </p:sp>
      <p:sp>
        <p:nvSpPr>
          <p:cNvPr id="14" name="Rectangle 13">
            <a:extLst>
              <a:ext uri="{FF2B5EF4-FFF2-40B4-BE49-F238E27FC236}">
                <a16:creationId xmlns:a16="http://schemas.microsoft.com/office/drawing/2014/main" id="{756B18AC-D105-3945-8129-2682A23110EA}"/>
              </a:ext>
            </a:extLst>
          </p:cNvPr>
          <p:cNvSpPr/>
          <p:nvPr/>
        </p:nvSpPr>
        <p:spPr>
          <a:xfrm>
            <a:off x="78463" y="2948113"/>
            <a:ext cx="3350834" cy="17717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ounded Rectangle 2">
            <a:extLst>
              <a:ext uri="{FF2B5EF4-FFF2-40B4-BE49-F238E27FC236}">
                <a16:creationId xmlns:a16="http://schemas.microsoft.com/office/drawing/2014/main" id="{065235B9-B1ED-E774-3F16-F0F48E8DAACD}"/>
              </a:ext>
            </a:extLst>
          </p:cNvPr>
          <p:cNvSpPr/>
          <p:nvPr/>
        </p:nvSpPr>
        <p:spPr>
          <a:xfrm>
            <a:off x="270159" y="2883116"/>
            <a:ext cx="3159136" cy="288863"/>
          </a:xfrm>
          <a:prstGeom prst="roundRect">
            <a:avLst/>
          </a:prstGeom>
          <a:solidFill>
            <a:srgbClr val="06B4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6B4F8"/>
              </a:solidFill>
            </a:endParaRPr>
          </a:p>
        </p:txBody>
      </p:sp>
      <p:sp>
        <p:nvSpPr>
          <p:cNvPr id="4" name="Rounded Rectangle 3">
            <a:extLst>
              <a:ext uri="{FF2B5EF4-FFF2-40B4-BE49-F238E27FC236}">
                <a16:creationId xmlns:a16="http://schemas.microsoft.com/office/drawing/2014/main" id="{9EC98718-96FB-5E5A-6E74-C68126358211}"/>
              </a:ext>
            </a:extLst>
          </p:cNvPr>
          <p:cNvSpPr/>
          <p:nvPr/>
        </p:nvSpPr>
        <p:spPr>
          <a:xfrm>
            <a:off x="270159" y="4452986"/>
            <a:ext cx="3159136" cy="288863"/>
          </a:xfrm>
          <a:prstGeom prst="roundRect">
            <a:avLst/>
          </a:prstGeom>
          <a:solidFill>
            <a:srgbClr val="89C4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6B4F8"/>
              </a:solidFill>
            </a:endParaRPr>
          </a:p>
        </p:txBody>
      </p:sp>
      <p:sp>
        <p:nvSpPr>
          <p:cNvPr id="5" name="TextBox 4">
            <a:extLst>
              <a:ext uri="{FF2B5EF4-FFF2-40B4-BE49-F238E27FC236}">
                <a16:creationId xmlns:a16="http://schemas.microsoft.com/office/drawing/2014/main" id="{7723BB98-9B88-8BAB-003C-A9B3EAD26734}"/>
              </a:ext>
            </a:extLst>
          </p:cNvPr>
          <p:cNvSpPr txBox="1"/>
          <p:nvPr/>
        </p:nvSpPr>
        <p:spPr>
          <a:xfrm>
            <a:off x="270158" y="1361853"/>
            <a:ext cx="3216603" cy="1477328"/>
          </a:xfrm>
          <a:prstGeom prst="rect">
            <a:avLst/>
          </a:prstGeom>
          <a:noFill/>
        </p:spPr>
        <p:txBody>
          <a:bodyPr wrap="square" rtlCol="0">
            <a:spAutoFit/>
          </a:bodyPr>
          <a:lstStyle/>
          <a:p>
            <a:r>
              <a:rPr lang="en-US" sz="2200" dirty="0"/>
              <a:t>Verbal Judgment</a:t>
            </a:r>
            <a:endParaRPr lang="en-US" sz="1600" dirty="0"/>
          </a:p>
          <a:p>
            <a:pPr marL="342900" indent="-342900">
              <a:buSzPct val="80000"/>
              <a:buFont typeface="Wingdings" pitchFamily="2" charset="2"/>
              <a:buChar char="Ø"/>
            </a:pPr>
            <a:r>
              <a:rPr lang="en-US" sz="1700" dirty="0"/>
              <a:t>N = 468 </a:t>
            </a:r>
          </a:p>
          <a:p>
            <a:pPr marL="342900" indent="-342900">
              <a:buSzPct val="80000"/>
              <a:buFont typeface="Wingdings" pitchFamily="2" charset="2"/>
              <a:buChar char="Ø"/>
            </a:pPr>
            <a:r>
              <a:rPr lang="en-US" sz="1700" dirty="0"/>
              <a:t>156 trials </a:t>
            </a:r>
          </a:p>
          <a:p>
            <a:pPr marL="342900" indent="-342900">
              <a:buSzPct val="80000"/>
              <a:buFont typeface="Wingdings" pitchFamily="2" charset="2"/>
              <a:buChar char="Ø"/>
            </a:pPr>
            <a:r>
              <a:rPr lang="en-US" sz="1700" dirty="0"/>
              <a:t>Latin square counterbalancing</a:t>
            </a:r>
          </a:p>
          <a:p>
            <a:pPr marL="342900" indent="-342900">
              <a:buSzPct val="80000"/>
              <a:buFont typeface="Wingdings" pitchFamily="2" charset="2"/>
              <a:buChar char="Ø"/>
            </a:pPr>
            <a:r>
              <a:rPr lang="en-US" sz="1700" dirty="0"/>
              <a:t>Explicit estimate</a:t>
            </a:r>
          </a:p>
        </p:txBody>
      </p:sp>
      <p:sp>
        <p:nvSpPr>
          <p:cNvPr id="6" name="TextBox 5">
            <a:extLst>
              <a:ext uri="{FF2B5EF4-FFF2-40B4-BE49-F238E27FC236}">
                <a16:creationId xmlns:a16="http://schemas.microsoft.com/office/drawing/2014/main" id="{2E8CD17E-6ED4-ECCC-6D5E-FC604F013A00}"/>
              </a:ext>
            </a:extLst>
          </p:cNvPr>
          <p:cNvSpPr txBox="1"/>
          <p:nvPr/>
        </p:nvSpPr>
        <p:spPr>
          <a:xfrm>
            <a:off x="282993" y="4763801"/>
            <a:ext cx="3341946" cy="1477328"/>
          </a:xfrm>
          <a:prstGeom prst="rect">
            <a:avLst/>
          </a:prstGeom>
          <a:noFill/>
        </p:spPr>
        <p:txBody>
          <a:bodyPr wrap="square" rtlCol="0">
            <a:spAutoFit/>
          </a:bodyPr>
          <a:lstStyle/>
          <a:p>
            <a:r>
              <a:rPr lang="en-US" sz="2200" dirty="0"/>
              <a:t>Discrimination </a:t>
            </a:r>
            <a:endParaRPr lang="en-US" sz="1600" dirty="0"/>
          </a:p>
          <a:p>
            <a:pPr marL="342900" indent="-342900">
              <a:buSzPct val="80000"/>
              <a:buFont typeface="Wingdings" pitchFamily="2" charset="2"/>
              <a:buChar char="Ø"/>
            </a:pPr>
            <a:r>
              <a:rPr lang="en-US" sz="1700" dirty="0"/>
              <a:t>N = 468 </a:t>
            </a:r>
          </a:p>
          <a:p>
            <a:pPr marL="342900" indent="-342900">
              <a:buSzPct val="80000"/>
              <a:buFont typeface="Wingdings" pitchFamily="2" charset="2"/>
              <a:buChar char="Ø"/>
            </a:pPr>
            <a:r>
              <a:rPr lang="en-US" sz="1700" dirty="0"/>
              <a:t>78 trials </a:t>
            </a:r>
          </a:p>
          <a:p>
            <a:pPr marL="342900" indent="-342900">
              <a:buSzPct val="80000"/>
              <a:buFont typeface="Wingdings" pitchFamily="2" charset="2"/>
              <a:buChar char="Ø"/>
            </a:pPr>
            <a:r>
              <a:rPr lang="en-US" sz="1700" dirty="0"/>
              <a:t>Latin square counterbalancing</a:t>
            </a:r>
          </a:p>
          <a:p>
            <a:pPr marL="342900" indent="-342900">
              <a:buSzPct val="80000"/>
              <a:buFont typeface="Wingdings" pitchFamily="2" charset="2"/>
              <a:buChar char="Ø"/>
            </a:pPr>
            <a:r>
              <a:rPr lang="en-US" sz="1700" dirty="0"/>
              <a:t>Keypress (‘z’ or ‘m’) </a:t>
            </a:r>
          </a:p>
        </p:txBody>
      </p:sp>
    </p:spTree>
    <p:extLst>
      <p:ext uri="{BB962C8B-B14F-4D97-AF65-F5344CB8AC3E}">
        <p14:creationId xmlns:p14="http://schemas.microsoft.com/office/powerpoint/2010/main" val="33496034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C4AF84-7188-884C-A5D2-9756223D000D}"/>
              </a:ext>
            </a:extLst>
          </p:cNvPr>
          <p:cNvSpPr>
            <a:spLocks noGrp="1"/>
          </p:cNvSpPr>
          <p:nvPr>
            <p:ph type="title"/>
          </p:nvPr>
        </p:nvSpPr>
        <p:spPr/>
        <p:txBody>
          <a:bodyPr/>
          <a:lstStyle/>
          <a:p>
            <a:r>
              <a:rPr lang="en-US" dirty="0"/>
              <a:t>Image Complexity</a:t>
            </a:r>
          </a:p>
        </p:txBody>
      </p:sp>
      <p:pic>
        <p:nvPicPr>
          <p:cNvPr id="4" name="Picture 2" descr="Surreal Optical Illusion Paintings Fuse Two Magical Scenes into One |  Optical illusion paintings, Illusion paintings, Optical illusions art">
            <a:extLst>
              <a:ext uri="{FF2B5EF4-FFF2-40B4-BE49-F238E27FC236}">
                <a16:creationId xmlns:a16="http://schemas.microsoft.com/office/drawing/2014/main" id="{68B8B1AF-E43A-654C-805A-997291A2E45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0703" r="1" b="9094"/>
          <a:stretch/>
        </p:blipFill>
        <p:spPr bwMode="auto">
          <a:xfrm>
            <a:off x="6676350" y="87817"/>
            <a:ext cx="5457267" cy="668236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Surreal Optical Illusion Art Imagines the World with Magical Realism">
            <a:extLst>
              <a:ext uri="{FF2B5EF4-FFF2-40B4-BE49-F238E27FC236}">
                <a16:creationId xmlns:a16="http://schemas.microsoft.com/office/drawing/2014/main" id="{ABA4E5A9-F1A7-3F48-8866-39072E5F005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4210" r="-3" b="-3"/>
          <a:stretch/>
        </p:blipFill>
        <p:spPr bwMode="auto">
          <a:xfrm>
            <a:off x="155365" y="1877941"/>
            <a:ext cx="6400781" cy="38983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52228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3B147-1AD9-8542-9647-B0CBBA295080}"/>
              </a:ext>
            </a:extLst>
          </p:cNvPr>
          <p:cNvSpPr>
            <a:spLocks noGrp="1"/>
          </p:cNvSpPr>
          <p:nvPr>
            <p:ph type="title"/>
          </p:nvPr>
        </p:nvSpPr>
        <p:spPr>
          <a:xfrm>
            <a:off x="196806" y="191315"/>
            <a:ext cx="10565350" cy="642212"/>
          </a:xfrm>
        </p:spPr>
        <p:txBody>
          <a:bodyPr>
            <a:normAutofit fontScale="90000"/>
          </a:bodyPr>
          <a:lstStyle/>
          <a:p>
            <a:r>
              <a:rPr lang="en-US" dirty="0"/>
              <a:t>Experimental Paradigms</a:t>
            </a:r>
          </a:p>
        </p:txBody>
      </p:sp>
      <p:pic>
        <p:nvPicPr>
          <p:cNvPr id="7" name="Picture 6">
            <a:extLst>
              <a:ext uri="{FF2B5EF4-FFF2-40B4-BE49-F238E27FC236}">
                <a16:creationId xmlns:a16="http://schemas.microsoft.com/office/drawing/2014/main" id="{5E11EAD6-3A9A-9242-A0DD-EE7047D92639}"/>
              </a:ext>
            </a:extLst>
          </p:cNvPr>
          <p:cNvPicPr>
            <a:picLocks noChangeAspect="1"/>
          </p:cNvPicPr>
          <p:nvPr/>
        </p:nvPicPr>
        <p:blipFill>
          <a:blip r:embed="rId3"/>
          <a:stretch>
            <a:fillRect/>
          </a:stretch>
        </p:blipFill>
        <p:spPr>
          <a:xfrm>
            <a:off x="3548250" y="653202"/>
            <a:ext cx="6651552" cy="2946793"/>
          </a:xfrm>
          <a:prstGeom prst="rect">
            <a:avLst/>
          </a:prstGeom>
        </p:spPr>
      </p:pic>
      <p:pic>
        <p:nvPicPr>
          <p:cNvPr id="9" name="Picture 8">
            <a:extLst>
              <a:ext uri="{FF2B5EF4-FFF2-40B4-BE49-F238E27FC236}">
                <a16:creationId xmlns:a16="http://schemas.microsoft.com/office/drawing/2014/main" id="{1AB055F9-C3A6-4E43-8EBA-6F64E9F7AA2C}"/>
              </a:ext>
            </a:extLst>
          </p:cNvPr>
          <p:cNvPicPr>
            <a:picLocks noChangeAspect="1"/>
          </p:cNvPicPr>
          <p:nvPr/>
        </p:nvPicPr>
        <p:blipFill>
          <a:blip r:embed="rId4"/>
          <a:stretch>
            <a:fillRect/>
          </a:stretch>
        </p:blipFill>
        <p:spPr>
          <a:xfrm>
            <a:off x="3486763" y="2726485"/>
            <a:ext cx="8593979" cy="3940200"/>
          </a:xfrm>
          <a:prstGeom prst="rect">
            <a:avLst/>
          </a:prstGeom>
        </p:spPr>
      </p:pic>
      <p:pic>
        <p:nvPicPr>
          <p:cNvPr id="10" name="Picture 9">
            <a:extLst>
              <a:ext uri="{FF2B5EF4-FFF2-40B4-BE49-F238E27FC236}">
                <a16:creationId xmlns:a16="http://schemas.microsoft.com/office/drawing/2014/main" id="{7EADA54E-7C3E-EA44-9D31-10B19A876AB6}"/>
              </a:ext>
            </a:extLst>
          </p:cNvPr>
          <p:cNvPicPr>
            <a:picLocks noChangeAspect="1"/>
          </p:cNvPicPr>
          <p:nvPr/>
        </p:nvPicPr>
        <p:blipFill>
          <a:blip r:embed="rId5"/>
          <a:stretch>
            <a:fillRect/>
          </a:stretch>
        </p:blipFill>
        <p:spPr>
          <a:xfrm>
            <a:off x="10017786" y="0"/>
            <a:ext cx="2095751" cy="639382"/>
          </a:xfrm>
          <a:prstGeom prst="rect">
            <a:avLst/>
          </a:prstGeom>
        </p:spPr>
      </p:pic>
      <p:pic>
        <p:nvPicPr>
          <p:cNvPr id="11" name="Picture 10">
            <a:extLst>
              <a:ext uri="{FF2B5EF4-FFF2-40B4-BE49-F238E27FC236}">
                <a16:creationId xmlns:a16="http://schemas.microsoft.com/office/drawing/2014/main" id="{0AC8B672-62D6-6143-9439-96E2FB5BF61E}"/>
              </a:ext>
            </a:extLst>
          </p:cNvPr>
          <p:cNvPicPr>
            <a:picLocks noChangeAspect="1"/>
          </p:cNvPicPr>
          <p:nvPr/>
        </p:nvPicPr>
        <p:blipFill>
          <a:blip r:embed="rId6"/>
          <a:stretch>
            <a:fillRect/>
          </a:stretch>
        </p:blipFill>
        <p:spPr>
          <a:xfrm>
            <a:off x="11049000" y="560848"/>
            <a:ext cx="1064537" cy="545357"/>
          </a:xfrm>
          <a:prstGeom prst="rect">
            <a:avLst/>
          </a:prstGeom>
        </p:spPr>
      </p:pic>
      <p:sp>
        <p:nvSpPr>
          <p:cNvPr id="20" name="Rounded Rectangle 19">
            <a:extLst>
              <a:ext uri="{FF2B5EF4-FFF2-40B4-BE49-F238E27FC236}">
                <a16:creationId xmlns:a16="http://schemas.microsoft.com/office/drawing/2014/main" id="{9717EE4B-A9E3-AA47-90A7-8A24F64A7C34}"/>
              </a:ext>
            </a:extLst>
          </p:cNvPr>
          <p:cNvSpPr/>
          <p:nvPr/>
        </p:nvSpPr>
        <p:spPr>
          <a:xfrm>
            <a:off x="270161" y="1073921"/>
            <a:ext cx="3159137" cy="3545209"/>
          </a:xfrm>
          <a:prstGeom prst="roundRect">
            <a:avLst/>
          </a:prstGeom>
          <a:solidFill>
            <a:srgbClr val="05B4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ounded Rectangle 20">
            <a:extLst>
              <a:ext uri="{FF2B5EF4-FFF2-40B4-BE49-F238E27FC236}">
                <a16:creationId xmlns:a16="http://schemas.microsoft.com/office/drawing/2014/main" id="{E0674724-A397-724A-9586-2165E7A155E1}"/>
              </a:ext>
            </a:extLst>
          </p:cNvPr>
          <p:cNvSpPr/>
          <p:nvPr/>
        </p:nvSpPr>
        <p:spPr>
          <a:xfrm>
            <a:off x="270161" y="2952159"/>
            <a:ext cx="3159137" cy="3545209"/>
          </a:xfrm>
          <a:prstGeom prst="roundRect">
            <a:avLst/>
          </a:prstGeom>
          <a:solidFill>
            <a:srgbClr val="89C4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FED243EA-0E1F-2C4B-B118-E683764E0CFE}"/>
              </a:ext>
            </a:extLst>
          </p:cNvPr>
          <p:cNvSpPr txBox="1"/>
          <p:nvPr/>
        </p:nvSpPr>
        <p:spPr>
          <a:xfrm>
            <a:off x="270158" y="1361853"/>
            <a:ext cx="3216603" cy="1477328"/>
          </a:xfrm>
          <a:prstGeom prst="rect">
            <a:avLst/>
          </a:prstGeom>
          <a:noFill/>
        </p:spPr>
        <p:txBody>
          <a:bodyPr wrap="square" rtlCol="0">
            <a:spAutoFit/>
          </a:bodyPr>
          <a:lstStyle/>
          <a:p>
            <a:r>
              <a:rPr lang="en-US" sz="2200" dirty="0"/>
              <a:t>Verbal Judgment</a:t>
            </a:r>
            <a:endParaRPr lang="en-US" sz="1600" dirty="0"/>
          </a:p>
          <a:p>
            <a:pPr marL="342900" indent="-342900">
              <a:buSzPct val="80000"/>
              <a:buFont typeface="Wingdings" pitchFamily="2" charset="2"/>
              <a:buChar char="Ø"/>
            </a:pPr>
            <a:r>
              <a:rPr lang="en-US" sz="1700" dirty="0"/>
              <a:t>N = 468 </a:t>
            </a:r>
          </a:p>
          <a:p>
            <a:pPr marL="342900" indent="-342900">
              <a:buSzPct val="80000"/>
              <a:buFont typeface="Wingdings" pitchFamily="2" charset="2"/>
              <a:buChar char="Ø"/>
            </a:pPr>
            <a:r>
              <a:rPr lang="en-US" sz="1700" dirty="0"/>
              <a:t>156 trials </a:t>
            </a:r>
          </a:p>
          <a:p>
            <a:pPr marL="342900" indent="-342900">
              <a:buSzPct val="80000"/>
              <a:buFont typeface="Wingdings" pitchFamily="2" charset="2"/>
              <a:buChar char="Ø"/>
            </a:pPr>
            <a:r>
              <a:rPr lang="en-US" sz="1700" dirty="0"/>
              <a:t>Latin square counterbalancing</a:t>
            </a:r>
          </a:p>
          <a:p>
            <a:pPr marL="342900" indent="-342900">
              <a:buSzPct val="80000"/>
              <a:buFont typeface="Wingdings" pitchFamily="2" charset="2"/>
              <a:buChar char="Ø"/>
            </a:pPr>
            <a:r>
              <a:rPr lang="en-US" sz="1700" dirty="0"/>
              <a:t>Explicit estimate</a:t>
            </a:r>
          </a:p>
        </p:txBody>
      </p:sp>
      <p:sp>
        <p:nvSpPr>
          <p:cNvPr id="30" name="Rounded Rectangle 29">
            <a:extLst>
              <a:ext uri="{FF2B5EF4-FFF2-40B4-BE49-F238E27FC236}">
                <a16:creationId xmlns:a16="http://schemas.microsoft.com/office/drawing/2014/main" id="{6C0B5774-86C4-F549-A013-F59D9C2CF637}"/>
              </a:ext>
            </a:extLst>
          </p:cNvPr>
          <p:cNvSpPr/>
          <p:nvPr/>
        </p:nvSpPr>
        <p:spPr>
          <a:xfrm>
            <a:off x="270160" y="2948113"/>
            <a:ext cx="3159137" cy="1671017"/>
          </a:xfrm>
          <a:prstGeom prst="roundRect">
            <a:avLst>
              <a:gd name="adj" fmla="val 30923"/>
            </a:avLst>
          </a:prstGeom>
          <a:solidFill>
            <a:srgbClr val="1990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8E151344-B36C-114B-AA46-B7A133BF2A63}"/>
              </a:ext>
            </a:extLst>
          </p:cNvPr>
          <p:cNvSpPr txBox="1"/>
          <p:nvPr/>
        </p:nvSpPr>
        <p:spPr>
          <a:xfrm>
            <a:off x="282993" y="4763801"/>
            <a:ext cx="3341946" cy="1477328"/>
          </a:xfrm>
          <a:prstGeom prst="rect">
            <a:avLst/>
          </a:prstGeom>
          <a:noFill/>
        </p:spPr>
        <p:txBody>
          <a:bodyPr wrap="square" rtlCol="0">
            <a:spAutoFit/>
          </a:bodyPr>
          <a:lstStyle/>
          <a:p>
            <a:r>
              <a:rPr lang="en-US" sz="2200" dirty="0"/>
              <a:t>Discrimination </a:t>
            </a:r>
            <a:endParaRPr lang="en-US" sz="1600" dirty="0"/>
          </a:p>
          <a:p>
            <a:pPr marL="342900" indent="-342900">
              <a:buSzPct val="80000"/>
              <a:buFont typeface="Wingdings" pitchFamily="2" charset="2"/>
              <a:buChar char="Ø"/>
            </a:pPr>
            <a:r>
              <a:rPr lang="en-US" sz="1700" dirty="0"/>
              <a:t>N = 468 </a:t>
            </a:r>
          </a:p>
          <a:p>
            <a:pPr marL="342900" indent="-342900">
              <a:buSzPct val="80000"/>
              <a:buFont typeface="Wingdings" pitchFamily="2" charset="2"/>
              <a:buChar char="Ø"/>
            </a:pPr>
            <a:r>
              <a:rPr lang="en-US" sz="1700" dirty="0"/>
              <a:t>78 trials </a:t>
            </a:r>
          </a:p>
          <a:p>
            <a:pPr marL="342900" indent="-342900">
              <a:buSzPct val="80000"/>
              <a:buFont typeface="Wingdings" pitchFamily="2" charset="2"/>
              <a:buChar char="Ø"/>
            </a:pPr>
            <a:r>
              <a:rPr lang="en-US" sz="1700" dirty="0"/>
              <a:t>Latin square counterbalancing</a:t>
            </a:r>
          </a:p>
          <a:p>
            <a:pPr marL="342900" indent="-342900">
              <a:buSzPct val="80000"/>
              <a:buFont typeface="Wingdings" pitchFamily="2" charset="2"/>
              <a:buChar char="Ø"/>
            </a:pPr>
            <a:r>
              <a:rPr lang="en-US" sz="1700" dirty="0"/>
              <a:t>Keypress (‘z’ or ‘m’) </a:t>
            </a:r>
          </a:p>
        </p:txBody>
      </p:sp>
      <p:sp>
        <p:nvSpPr>
          <p:cNvPr id="19" name="Rounded Rectangle 18">
            <a:extLst>
              <a:ext uri="{FF2B5EF4-FFF2-40B4-BE49-F238E27FC236}">
                <a16:creationId xmlns:a16="http://schemas.microsoft.com/office/drawing/2014/main" id="{1056C01C-818A-614B-9AE4-F186A58A2540}"/>
              </a:ext>
            </a:extLst>
          </p:cNvPr>
          <p:cNvSpPr/>
          <p:nvPr/>
        </p:nvSpPr>
        <p:spPr>
          <a:xfrm>
            <a:off x="400843" y="3172734"/>
            <a:ext cx="3000635" cy="121113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200" dirty="0">
                <a:solidFill>
                  <a:schemeClr val="tx1"/>
                </a:solidFill>
              </a:rPr>
              <a:t>Shared</a:t>
            </a:r>
          </a:p>
          <a:p>
            <a:pPr marL="342900" indent="-342900">
              <a:buFont typeface="+mj-lt"/>
              <a:buAutoNum type="arabicPeriod"/>
            </a:pPr>
            <a:r>
              <a:rPr lang="en-US" sz="1700" dirty="0">
                <a:solidFill>
                  <a:schemeClr val="tx1"/>
                </a:solidFill>
              </a:rPr>
              <a:t>Identical stimulus set </a:t>
            </a:r>
          </a:p>
          <a:p>
            <a:pPr marL="342900" indent="-342900">
              <a:buFont typeface="+mj-lt"/>
              <a:buAutoNum type="arabicPeriod"/>
            </a:pPr>
            <a:r>
              <a:rPr lang="en-US" sz="1700" dirty="0">
                <a:solidFill>
                  <a:schemeClr val="tx1"/>
                </a:solidFill>
              </a:rPr>
              <a:t>Matched trial orders across task </a:t>
            </a:r>
          </a:p>
          <a:p>
            <a:pPr marL="342900" indent="-342900">
              <a:buFont typeface="+mj-lt"/>
              <a:buAutoNum type="arabicPeriod"/>
            </a:pPr>
            <a:r>
              <a:rPr lang="en-US" sz="1700" dirty="0">
                <a:solidFill>
                  <a:schemeClr val="tx1"/>
                </a:solidFill>
              </a:rPr>
              <a:t>Independent participants</a:t>
            </a:r>
          </a:p>
        </p:txBody>
      </p:sp>
    </p:spTree>
    <p:extLst>
      <p:ext uri="{BB962C8B-B14F-4D97-AF65-F5344CB8AC3E}">
        <p14:creationId xmlns:p14="http://schemas.microsoft.com/office/powerpoint/2010/main" val="32538311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DD1B6-35E8-5A4F-819C-EEFA7A590B59}"/>
              </a:ext>
            </a:extLst>
          </p:cNvPr>
          <p:cNvSpPr>
            <a:spLocks noGrp="1"/>
          </p:cNvSpPr>
          <p:nvPr>
            <p:ph type="title"/>
          </p:nvPr>
        </p:nvSpPr>
        <p:spPr>
          <a:xfrm>
            <a:off x="316857" y="160014"/>
            <a:ext cx="11553580" cy="1078424"/>
          </a:xfrm>
        </p:spPr>
        <p:txBody>
          <a:bodyPr>
            <a:normAutofit/>
          </a:bodyPr>
          <a:lstStyle/>
          <a:p>
            <a:pPr algn="ctr"/>
            <a:r>
              <a:rPr lang="en-US" dirty="0"/>
              <a:t>Spatial Information Processing in Pictured Scenes</a:t>
            </a:r>
          </a:p>
        </p:txBody>
      </p:sp>
      <p:sp>
        <p:nvSpPr>
          <p:cNvPr id="3" name="Content Placeholder 2">
            <a:extLst>
              <a:ext uri="{FF2B5EF4-FFF2-40B4-BE49-F238E27FC236}">
                <a16:creationId xmlns:a16="http://schemas.microsoft.com/office/drawing/2014/main" id="{167B00F9-41CA-0744-B922-2C85BF785B72}"/>
              </a:ext>
            </a:extLst>
          </p:cNvPr>
          <p:cNvSpPr>
            <a:spLocks noGrp="1"/>
          </p:cNvSpPr>
          <p:nvPr>
            <p:ph idx="1"/>
          </p:nvPr>
        </p:nvSpPr>
        <p:spPr>
          <a:xfrm>
            <a:off x="321563" y="1037450"/>
            <a:ext cx="11553580" cy="2986549"/>
          </a:xfrm>
        </p:spPr>
        <p:txBody>
          <a:bodyPr anchor="ctr">
            <a:normAutofit/>
          </a:bodyPr>
          <a:lstStyle/>
          <a:p>
            <a:pPr marL="514350" indent="-514350">
              <a:lnSpc>
                <a:spcPct val="150000"/>
              </a:lnSpc>
              <a:buAutoNum type="arabicPeriod"/>
            </a:pPr>
            <a:r>
              <a:rPr lang="en-US" sz="2400" b="1" dirty="0"/>
              <a:t>Can people reliably judge distance in pictured scenes? </a:t>
            </a:r>
          </a:p>
          <a:p>
            <a:pPr marL="514350" indent="-514350">
              <a:lnSpc>
                <a:spcPct val="150000"/>
              </a:lnSpc>
              <a:buAutoNum type="arabicPeriod"/>
            </a:pPr>
            <a:r>
              <a:rPr lang="en-US" sz="2400" dirty="0">
                <a:solidFill>
                  <a:schemeClr val="bg1">
                    <a:lumMod val="65000"/>
                  </a:schemeClr>
                </a:solidFill>
              </a:rPr>
              <a:t>Does individual behavior for unique images generalize across tasks? </a:t>
            </a:r>
            <a:endParaRPr lang="en-US" sz="2000" dirty="0">
              <a:solidFill>
                <a:schemeClr val="bg1">
                  <a:lumMod val="65000"/>
                </a:schemeClr>
              </a:solidFill>
            </a:endParaRPr>
          </a:p>
          <a:p>
            <a:pPr marL="514350" indent="-514350">
              <a:lnSpc>
                <a:spcPct val="150000"/>
              </a:lnSpc>
              <a:buAutoNum type="arabicPeriod"/>
            </a:pPr>
            <a:r>
              <a:rPr lang="en-US" sz="2400" dirty="0">
                <a:solidFill>
                  <a:schemeClr val="bg1">
                    <a:lumMod val="65000"/>
                  </a:schemeClr>
                </a:solidFill>
              </a:rPr>
              <a:t>What is the relative utility of depth cues in pictured scenes? </a:t>
            </a:r>
          </a:p>
        </p:txBody>
      </p:sp>
      <p:sp>
        <p:nvSpPr>
          <p:cNvPr id="9" name="Rounded Rectangle 8">
            <a:extLst>
              <a:ext uri="{FF2B5EF4-FFF2-40B4-BE49-F238E27FC236}">
                <a16:creationId xmlns:a16="http://schemas.microsoft.com/office/drawing/2014/main" id="{888EE691-B7C8-084E-8B93-52615155069C}"/>
              </a:ext>
            </a:extLst>
          </p:cNvPr>
          <p:cNvSpPr/>
          <p:nvPr/>
        </p:nvSpPr>
        <p:spPr>
          <a:xfrm>
            <a:off x="3490113" y="4359085"/>
            <a:ext cx="1827493" cy="719449"/>
          </a:xfrm>
          <a:prstGeom prst="roundRect">
            <a:avLst/>
          </a:prstGeom>
          <a:solidFill>
            <a:schemeClr val="accent6">
              <a:lumMod val="40000"/>
              <a:lumOff val="60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Verbal Judgment</a:t>
            </a:r>
          </a:p>
        </p:txBody>
      </p:sp>
      <p:sp>
        <p:nvSpPr>
          <p:cNvPr id="11" name="Rounded Rectangle 10">
            <a:extLst>
              <a:ext uri="{FF2B5EF4-FFF2-40B4-BE49-F238E27FC236}">
                <a16:creationId xmlns:a16="http://schemas.microsoft.com/office/drawing/2014/main" id="{DFDFEC05-5559-E544-B9EA-0478544AEC2E}"/>
              </a:ext>
            </a:extLst>
          </p:cNvPr>
          <p:cNvSpPr/>
          <p:nvPr/>
        </p:nvSpPr>
        <p:spPr>
          <a:xfrm>
            <a:off x="6750105" y="4837790"/>
            <a:ext cx="1827493" cy="719449"/>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Comparative Results</a:t>
            </a:r>
          </a:p>
        </p:txBody>
      </p:sp>
      <p:sp>
        <p:nvSpPr>
          <p:cNvPr id="20" name="Rounded Rectangle 19">
            <a:extLst>
              <a:ext uri="{FF2B5EF4-FFF2-40B4-BE49-F238E27FC236}">
                <a16:creationId xmlns:a16="http://schemas.microsoft.com/office/drawing/2014/main" id="{4CCBD255-7281-F046-BAF1-1B00D14C5ADE}"/>
              </a:ext>
            </a:extLst>
          </p:cNvPr>
          <p:cNvSpPr/>
          <p:nvPr/>
        </p:nvSpPr>
        <p:spPr>
          <a:xfrm>
            <a:off x="3490112" y="5322627"/>
            <a:ext cx="1827493" cy="719449"/>
          </a:xfrm>
          <a:prstGeom prst="roundRect">
            <a:avLst/>
          </a:prstGeom>
          <a:solidFill>
            <a:schemeClr val="accent1">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Discrimination</a:t>
            </a:r>
          </a:p>
        </p:txBody>
      </p:sp>
      <p:cxnSp>
        <p:nvCxnSpPr>
          <p:cNvPr id="21" name="Straight Arrow Connector 20">
            <a:extLst>
              <a:ext uri="{FF2B5EF4-FFF2-40B4-BE49-F238E27FC236}">
                <a16:creationId xmlns:a16="http://schemas.microsoft.com/office/drawing/2014/main" id="{F006F115-8391-1248-93C6-014B4E7A7428}"/>
              </a:ext>
            </a:extLst>
          </p:cNvPr>
          <p:cNvCxnSpPr>
            <a:cxnSpLocks/>
          </p:cNvCxnSpPr>
          <p:nvPr/>
        </p:nvCxnSpPr>
        <p:spPr>
          <a:xfrm>
            <a:off x="8725705" y="5197514"/>
            <a:ext cx="705256"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15016B09-6AE0-E84B-9103-E5F2D957B5AF}"/>
              </a:ext>
            </a:extLst>
          </p:cNvPr>
          <p:cNvCxnSpPr>
            <a:cxnSpLocks/>
          </p:cNvCxnSpPr>
          <p:nvPr/>
        </p:nvCxnSpPr>
        <p:spPr>
          <a:xfrm>
            <a:off x="5817420" y="5197515"/>
            <a:ext cx="705256"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44A4E656-0F66-1043-A704-544B77D07696}"/>
              </a:ext>
            </a:extLst>
          </p:cNvPr>
          <p:cNvPicPr>
            <a:picLocks noChangeAspect="1"/>
          </p:cNvPicPr>
          <p:nvPr/>
        </p:nvPicPr>
        <p:blipFill>
          <a:blip r:embed="rId3"/>
          <a:stretch>
            <a:fillRect/>
          </a:stretch>
        </p:blipFill>
        <p:spPr>
          <a:xfrm>
            <a:off x="9833807" y="6138551"/>
            <a:ext cx="2358193" cy="719449"/>
          </a:xfrm>
          <a:prstGeom prst="rect">
            <a:avLst/>
          </a:prstGeom>
        </p:spPr>
      </p:pic>
      <p:sp>
        <p:nvSpPr>
          <p:cNvPr id="12" name="Right Bracket 11">
            <a:extLst>
              <a:ext uri="{FF2B5EF4-FFF2-40B4-BE49-F238E27FC236}">
                <a16:creationId xmlns:a16="http://schemas.microsoft.com/office/drawing/2014/main" id="{6DEF0E04-3944-BC4C-8BB2-BB76878202E4}"/>
              </a:ext>
            </a:extLst>
          </p:cNvPr>
          <p:cNvSpPr/>
          <p:nvPr/>
        </p:nvSpPr>
        <p:spPr>
          <a:xfrm>
            <a:off x="5448354" y="4574480"/>
            <a:ext cx="277371" cy="1246070"/>
          </a:xfrm>
          <a:prstGeom prst="righ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Rounded Rectangle 14">
            <a:extLst>
              <a:ext uri="{FF2B5EF4-FFF2-40B4-BE49-F238E27FC236}">
                <a16:creationId xmlns:a16="http://schemas.microsoft.com/office/drawing/2014/main" id="{FA1CEDC7-A743-1D4B-AF1B-AE4DEF96434B}"/>
              </a:ext>
            </a:extLst>
          </p:cNvPr>
          <p:cNvSpPr/>
          <p:nvPr/>
        </p:nvSpPr>
        <p:spPr>
          <a:xfrm>
            <a:off x="370368" y="4359087"/>
            <a:ext cx="2328369" cy="719448"/>
          </a:xfrm>
          <a:prstGeom prst="roundRect">
            <a:avLst/>
          </a:prstGeom>
          <a:solidFill>
            <a:schemeClr val="accent6">
              <a:lumMod val="20000"/>
              <a:lumOff val="80000"/>
            </a:schemeClr>
          </a:solidFill>
          <a:ln w="127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Verbal Judgment</a:t>
            </a:r>
          </a:p>
        </p:txBody>
      </p:sp>
      <p:sp>
        <p:nvSpPr>
          <p:cNvPr id="16" name="Rounded Rectangle 15">
            <a:extLst>
              <a:ext uri="{FF2B5EF4-FFF2-40B4-BE49-F238E27FC236}">
                <a16:creationId xmlns:a16="http://schemas.microsoft.com/office/drawing/2014/main" id="{EE286DE9-7D20-9743-BBB3-8379DB3E170D}"/>
              </a:ext>
            </a:extLst>
          </p:cNvPr>
          <p:cNvSpPr/>
          <p:nvPr/>
        </p:nvSpPr>
        <p:spPr>
          <a:xfrm>
            <a:off x="378087" y="5322628"/>
            <a:ext cx="2328369" cy="719448"/>
          </a:xfrm>
          <a:prstGeom prst="roundRect">
            <a:avLst/>
          </a:prstGeom>
          <a:solidFill>
            <a:schemeClr val="accent6">
              <a:lumMod val="20000"/>
              <a:lumOff val="80000"/>
            </a:schemeClr>
          </a:solidFill>
          <a:ln w="127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Discrimination</a:t>
            </a:r>
          </a:p>
        </p:txBody>
      </p:sp>
      <p:sp>
        <p:nvSpPr>
          <p:cNvPr id="5" name="TextBox 4">
            <a:extLst>
              <a:ext uri="{FF2B5EF4-FFF2-40B4-BE49-F238E27FC236}">
                <a16:creationId xmlns:a16="http://schemas.microsoft.com/office/drawing/2014/main" id="{BAF49A45-CA72-C44C-B9D6-D3515B727993}"/>
              </a:ext>
            </a:extLst>
          </p:cNvPr>
          <p:cNvSpPr txBox="1"/>
          <p:nvPr/>
        </p:nvSpPr>
        <p:spPr>
          <a:xfrm>
            <a:off x="120912" y="3948077"/>
            <a:ext cx="2840477" cy="369332"/>
          </a:xfrm>
          <a:prstGeom prst="rect">
            <a:avLst/>
          </a:prstGeom>
          <a:noFill/>
        </p:spPr>
        <p:txBody>
          <a:bodyPr wrap="square" rtlCol="0">
            <a:spAutoFit/>
          </a:bodyPr>
          <a:lstStyle/>
          <a:p>
            <a:pPr algn="ctr"/>
            <a:r>
              <a:rPr lang="en-US" b="1" dirty="0"/>
              <a:t>Experimental Paradigms</a:t>
            </a:r>
          </a:p>
        </p:txBody>
      </p:sp>
      <p:sp>
        <p:nvSpPr>
          <p:cNvPr id="17" name="TextBox 16">
            <a:extLst>
              <a:ext uri="{FF2B5EF4-FFF2-40B4-BE49-F238E27FC236}">
                <a16:creationId xmlns:a16="http://schemas.microsoft.com/office/drawing/2014/main" id="{9AE97AE1-CEF4-9844-ABDF-E8DC8ACA1A70}"/>
              </a:ext>
            </a:extLst>
          </p:cNvPr>
          <p:cNvSpPr txBox="1"/>
          <p:nvPr/>
        </p:nvSpPr>
        <p:spPr>
          <a:xfrm>
            <a:off x="3554868" y="3915081"/>
            <a:ext cx="1692062" cy="369332"/>
          </a:xfrm>
          <a:prstGeom prst="rect">
            <a:avLst/>
          </a:prstGeom>
          <a:noFill/>
        </p:spPr>
        <p:txBody>
          <a:bodyPr wrap="square" rtlCol="0">
            <a:spAutoFit/>
          </a:bodyPr>
          <a:lstStyle/>
          <a:p>
            <a:pPr algn="ctr"/>
            <a:r>
              <a:rPr lang="en-US" b="1" dirty="0"/>
              <a:t>Results</a:t>
            </a:r>
          </a:p>
        </p:txBody>
      </p:sp>
      <p:cxnSp>
        <p:nvCxnSpPr>
          <p:cNvPr id="8" name="Straight Arrow Connector 7">
            <a:extLst>
              <a:ext uri="{FF2B5EF4-FFF2-40B4-BE49-F238E27FC236}">
                <a16:creationId xmlns:a16="http://schemas.microsoft.com/office/drawing/2014/main" id="{BF80228B-D64B-F043-99A1-453AEC2BA0B1}"/>
              </a:ext>
            </a:extLst>
          </p:cNvPr>
          <p:cNvCxnSpPr/>
          <p:nvPr/>
        </p:nvCxnSpPr>
        <p:spPr>
          <a:xfrm>
            <a:off x="2834471" y="4718809"/>
            <a:ext cx="535021"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E33AABC7-C532-F54A-9151-D2102ABB13AB}"/>
              </a:ext>
            </a:extLst>
          </p:cNvPr>
          <p:cNvCxnSpPr/>
          <p:nvPr/>
        </p:nvCxnSpPr>
        <p:spPr>
          <a:xfrm>
            <a:off x="2855547" y="5680003"/>
            <a:ext cx="535021"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24" name="Rounded Rectangle 23">
            <a:extLst>
              <a:ext uri="{FF2B5EF4-FFF2-40B4-BE49-F238E27FC236}">
                <a16:creationId xmlns:a16="http://schemas.microsoft.com/office/drawing/2014/main" id="{9E18BF67-8CC3-494F-A67C-76441438B0FC}"/>
              </a:ext>
            </a:extLst>
          </p:cNvPr>
          <p:cNvSpPr/>
          <p:nvPr/>
        </p:nvSpPr>
        <p:spPr>
          <a:xfrm>
            <a:off x="9655566" y="4840933"/>
            <a:ext cx="1827493" cy="719449"/>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Depth Cue Algorithms</a:t>
            </a:r>
          </a:p>
        </p:txBody>
      </p:sp>
    </p:spTree>
    <p:extLst>
      <p:ext uri="{BB962C8B-B14F-4D97-AF65-F5344CB8AC3E}">
        <p14:creationId xmlns:p14="http://schemas.microsoft.com/office/powerpoint/2010/main" val="18142919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8B9C71-6C9E-AD44-9C73-A919F14E087B}"/>
              </a:ext>
            </a:extLst>
          </p:cNvPr>
          <p:cNvSpPr>
            <a:spLocks noGrp="1"/>
          </p:cNvSpPr>
          <p:nvPr>
            <p:ph type="title"/>
          </p:nvPr>
        </p:nvSpPr>
        <p:spPr>
          <a:xfrm>
            <a:off x="223384" y="244809"/>
            <a:ext cx="10515600" cy="657559"/>
          </a:xfrm>
        </p:spPr>
        <p:txBody>
          <a:bodyPr>
            <a:normAutofit fontScale="90000"/>
          </a:bodyPr>
          <a:lstStyle/>
          <a:p>
            <a:r>
              <a:rPr lang="en-US" dirty="0"/>
              <a:t>Linear Model of Individual Stimuli </a:t>
            </a:r>
          </a:p>
        </p:txBody>
      </p:sp>
      <p:pic>
        <p:nvPicPr>
          <p:cNvPr id="12" name="Picture 11">
            <a:extLst>
              <a:ext uri="{FF2B5EF4-FFF2-40B4-BE49-F238E27FC236}">
                <a16:creationId xmlns:a16="http://schemas.microsoft.com/office/drawing/2014/main" id="{B1F8B2F6-B295-7D4B-868C-7AD9A9BB7DBB}"/>
              </a:ext>
            </a:extLst>
          </p:cNvPr>
          <p:cNvPicPr>
            <a:picLocks noChangeAspect="1"/>
          </p:cNvPicPr>
          <p:nvPr/>
        </p:nvPicPr>
        <p:blipFill>
          <a:blip r:embed="rId3"/>
          <a:stretch>
            <a:fillRect/>
          </a:stretch>
        </p:blipFill>
        <p:spPr>
          <a:xfrm>
            <a:off x="3905254" y="1466955"/>
            <a:ext cx="5353587" cy="5172291"/>
          </a:xfrm>
          <a:prstGeom prst="rect">
            <a:avLst/>
          </a:prstGeom>
        </p:spPr>
      </p:pic>
    </p:spTree>
    <p:extLst>
      <p:ext uri="{BB962C8B-B14F-4D97-AF65-F5344CB8AC3E}">
        <p14:creationId xmlns:p14="http://schemas.microsoft.com/office/powerpoint/2010/main" val="31631710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947C1-DA0A-2ACD-51E3-2565443D9A0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2CFA607-C12E-B828-AD5E-BBB766DB93DB}"/>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E9EE6180-044D-F195-37E3-A677D9EB9C6E}"/>
              </a:ext>
            </a:extLst>
          </p:cNvPr>
          <p:cNvPicPr>
            <a:picLocks noChangeAspect="1"/>
          </p:cNvPicPr>
          <p:nvPr/>
        </p:nvPicPr>
        <p:blipFill>
          <a:blip r:embed="rId2"/>
          <a:stretch>
            <a:fillRect/>
          </a:stretch>
        </p:blipFill>
        <p:spPr>
          <a:xfrm>
            <a:off x="238578" y="2195641"/>
            <a:ext cx="3953329" cy="3914647"/>
          </a:xfrm>
          <a:prstGeom prst="rect">
            <a:avLst/>
          </a:prstGeom>
        </p:spPr>
      </p:pic>
      <p:pic>
        <p:nvPicPr>
          <p:cNvPr id="5" name="Picture 4">
            <a:extLst>
              <a:ext uri="{FF2B5EF4-FFF2-40B4-BE49-F238E27FC236}">
                <a16:creationId xmlns:a16="http://schemas.microsoft.com/office/drawing/2014/main" id="{712E4F34-1DD3-F02D-7FB9-0C61ED0336F1}"/>
              </a:ext>
            </a:extLst>
          </p:cNvPr>
          <p:cNvPicPr>
            <a:picLocks noChangeAspect="1"/>
          </p:cNvPicPr>
          <p:nvPr/>
        </p:nvPicPr>
        <p:blipFill>
          <a:blip r:embed="rId3"/>
          <a:stretch>
            <a:fillRect/>
          </a:stretch>
        </p:blipFill>
        <p:spPr>
          <a:xfrm>
            <a:off x="4046764" y="2228978"/>
            <a:ext cx="3953329" cy="3914647"/>
          </a:xfrm>
          <a:prstGeom prst="rect">
            <a:avLst/>
          </a:prstGeom>
        </p:spPr>
      </p:pic>
      <p:pic>
        <p:nvPicPr>
          <p:cNvPr id="6" name="Picture 5">
            <a:extLst>
              <a:ext uri="{FF2B5EF4-FFF2-40B4-BE49-F238E27FC236}">
                <a16:creationId xmlns:a16="http://schemas.microsoft.com/office/drawing/2014/main" id="{FE8BD2EE-4E2B-870F-4482-0BD5E268B331}"/>
              </a:ext>
            </a:extLst>
          </p:cNvPr>
          <p:cNvPicPr>
            <a:picLocks noChangeAspect="1"/>
          </p:cNvPicPr>
          <p:nvPr/>
        </p:nvPicPr>
        <p:blipFill>
          <a:blip r:embed="rId4"/>
          <a:stretch>
            <a:fillRect/>
          </a:stretch>
        </p:blipFill>
        <p:spPr>
          <a:xfrm>
            <a:off x="7836807" y="2228977"/>
            <a:ext cx="3953329" cy="3914647"/>
          </a:xfrm>
          <a:prstGeom prst="rect">
            <a:avLst/>
          </a:prstGeom>
        </p:spPr>
      </p:pic>
    </p:spTree>
    <p:extLst>
      <p:ext uri="{BB962C8B-B14F-4D97-AF65-F5344CB8AC3E}">
        <p14:creationId xmlns:p14="http://schemas.microsoft.com/office/powerpoint/2010/main" val="15456331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CEFA21-F998-810E-8D01-D86951F4BAB5}"/>
              </a:ext>
            </a:extLst>
          </p:cNvPr>
          <p:cNvSpPr>
            <a:spLocks noGrp="1"/>
          </p:cNvSpPr>
          <p:nvPr>
            <p:ph type="title"/>
          </p:nvPr>
        </p:nvSpPr>
        <p:spPr>
          <a:xfrm>
            <a:off x="146957" y="136520"/>
            <a:ext cx="12045043" cy="1325563"/>
          </a:xfrm>
        </p:spPr>
        <p:txBody>
          <a:bodyPr/>
          <a:lstStyle/>
          <a:p>
            <a:r>
              <a:rPr lang="en-US" dirty="0"/>
              <a:t>Does sensitivity to distance improve with longer viewing durations?</a:t>
            </a:r>
          </a:p>
        </p:txBody>
      </p:sp>
      <p:pic>
        <p:nvPicPr>
          <p:cNvPr id="1026" name="Picture 2">
            <a:extLst>
              <a:ext uri="{FF2B5EF4-FFF2-40B4-BE49-F238E27FC236}">
                <a16:creationId xmlns:a16="http://schemas.microsoft.com/office/drawing/2014/main" id="{24D4E335-BBC0-9E50-2B21-0B3D675EDB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26468" y="1690688"/>
            <a:ext cx="5939064" cy="50448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24701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DD1B6-35E8-5A4F-819C-EEFA7A590B59}"/>
              </a:ext>
            </a:extLst>
          </p:cNvPr>
          <p:cNvSpPr>
            <a:spLocks noGrp="1"/>
          </p:cNvSpPr>
          <p:nvPr>
            <p:ph type="title"/>
          </p:nvPr>
        </p:nvSpPr>
        <p:spPr>
          <a:xfrm>
            <a:off x="316857" y="160014"/>
            <a:ext cx="11553580" cy="1078424"/>
          </a:xfrm>
        </p:spPr>
        <p:txBody>
          <a:bodyPr>
            <a:normAutofit/>
          </a:bodyPr>
          <a:lstStyle/>
          <a:p>
            <a:pPr algn="ctr"/>
            <a:r>
              <a:rPr lang="en-US" dirty="0"/>
              <a:t>Spatial Information Processing in Pictured Scenes</a:t>
            </a:r>
          </a:p>
        </p:txBody>
      </p:sp>
      <p:sp>
        <p:nvSpPr>
          <p:cNvPr id="3" name="Content Placeholder 2">
            <a:extLst>
              <a:ext uri="{FF2B5EF4-FFF2-40B4-BE49-F238E27FC236}">
                <a16:creationId xmlns:a16="http://schemas.microsoft.com/office/drawing/2014/main" id="{167B00F9-41CA-0744-B922-2C85BF785B72}"/>
              </a:ext>
            </a:extLst>
          </p:cNvPr>
          <p:cNvSpPr>
            <a:spLocks noGrp="1"/>
          </p:cNvSpPr>
          <p:nvPr>
            <p:ph idx="1"/>
          </p:nvPr>
        </p:nvSpPr>
        <p:spPr>
          <a:xfrm>
            <a:off x="321563" y="1037450"/>
            <a:ext cx="11553580" cy="2986549"/>
          </a:xfrm>
        </p:spPr>
        <p:txBody>
          <a:bodyPr anchor="ctr">
            <a:normAutofit/>
          </a:bodyPr>
          <a:lstStyle/>
          <a:p>
            <a:pPr marL="514350" indent="-514350">
              <a:lnSpc>
                <a:spcPct val="150000"/>
              </a:lnSpc>
              <a:buAutoNum type="arabicPeriod"/>
            </a:pPr>
            <a:r>
              <a:rPr lang="en-US" sz="2400" b="1" dirty="0"/>
              <a:t>Can people reliably judge distance in pictured scenes? </a:t>
            </a:r>
          </a:p>
          <a:p>
            <a:pPr marL="514350" indent="-514350">
              <a:lnSpc>
                <a:spcPct val="150000"/>
              </a:lnSpc>
              <a:buAutoNum type="arabicPeriod"/>
            </a:pPr>
            <a:r>
              <a:rPr lang="en-US" sz="2400" dirty="0">
                <a:solidFill>
                  <a:schemeClr val="bg1">
                    <a:lumMod val="65000"/>
                  </a:schemeClr>
                </a:solidFill>
              </a:rPr>
              <a:t>Does individual behavior for unique images generalize across tasks? </a:t>
            </a:r>
            <a:endParaRPr lang="en-US" sz="2000" dirty="0">
              <a:solidFill>
                <a:schemeClr val="bg1">
                  <a:lumMod val="65000"/>
                </a:schemeClr>
              </a:solidFill>
            </a:endParaRPr>
          </a:p>
          <a:p>
            <a:pPr marL="514350" indent="-514350">
              <a:lnSpc>
                <a:spcPct val="150000"/>
              </a:lnSpc>
              <a:buAutoNum type="arabicPeriod"/>
            </a:pPr>
            <a:r>
              <a:rPr lang="en-US" sz="2400" dirty="0">
                <a:solidFill>
                  <a:schemeClr val="bg1">
                    <a:lumMod val="65000"/>
                  </a:schemeClr>
                </a:solidFill>
              </a:rPr>
              <a:t>What is the relative utility of depth cues in pictured scenes? </a:t>
            </a:r>
          </a:p>
        </p:txBody>
      </p:sp>
      <p:sp>
        <p:nvSpPr>
          <p:cNvPr id="9" name="Rounded Rectangle 8">
            <a:extLst>
              <a:ext uri="{FF2B5EF4-FFF2-40B4-BE49-F238E27FC236}">
                <a16:creationId xmlns:a16="http://schemas.microsoft.com/office/drawing/2014/main" id="{888EE691-B7C8-084E-8B93-52615155069C}"/>
              </a:ext>
            </a:extLst>
          </p:cNvPr>
          <p:cNvSpPr/>
          <p:nvPr/>
        </p:nvSpPr>
        <p:spPr>
          <a:xfrm>
            <a:off x="3490113" y="4359085"/>
            <a:ext cx="1827493" cy="719449"/>
          </a:xfrm>
          <a:prstGeom prst="roundRect">
            <a:avLst/>
          </a:prstGeom>
          <a:solidFill>
            <a:schemeClr val="accent6">
              <a:lumMod val="20000"/>
              <a:lumOff val="80000"/>
            </a:schemeClr>
          </a:solidFill>
          <a:ln w="127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Verbal Judgment</a:t>
            </a:r>
          </a:p>
        </p:txBody>
      </p:sp>
      <p:sp>
        <p:nvSpPr>
          <p:cNvPr id="11" name="Rounded Rectangle 10">
            <a:extLst>
              <a:ext uri="{FF2B5EF4-FFF2-40B4-BE49-F238E27FC236}">
                <a16:creationId xmlns:a16="http://schemas.microsoft.com/office/drawing/2014/main" id="{DFDFEC05-5559-E544-B9EA-0478544AEC2E}"/>
              </a:ext>
            </a:extLst>
          </p:cNvPr>
          <p:cNvSpPr/>
          <p:nvPr/>
        </p:nvSpPr>
        <p:spPr>
          <a:xfrm>
            <a:off x="6750105" y="4837790"/>
            <a:ext cx="1827493" cy="719449"/>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Comparative Results</a:t>
            </a:r>
          </a:p>
        </p:txBody>
      </p:sp>
      <p:sp>
        <p:nvSpPr>
          <p:cNvPr id="20" name="Rounded Rectangle 19">
            <a:extLst>
              <a:ext uri="{FF2B5EF4-FFF2-40B4-BE49-F238E27FC236}">
                <a16:creationId xmlns:a16="http://schemas.microsoft.com/office/drawing/2014/main" id="{4CCBD255-7281-F046-BAF1-1B00D14C5ADE}"/>
              </a:ext>
            </a:extLst>
          </p:cNvPr>
          <p:cNvSpPr/>
          <p:nvPr/>
        </p:nvSpPr>
        <p:spPr>
          <a:xfrm>
            <a:off x="3490112" y="5322627"/>
            <a:ext cx="1827493" cy="719449"/>
          </a:xfrm>
          <a:prstGeom prst="roundRect">
            <a:avLst/>
          </a:prstGeom>
          <a:solidFill>
            <a:schemeClr val="accent6">
              <a:lumMod val="40000"/>
              <a:lumOff val="60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Discrimination</a:t>
            </a:r>
          </a:p>
        </p:txBody>
      </p:sp>
      <p:cxnSp>
        <p:nvCxnSpPr>
          <p:cNvPr id="21" name="Straight Arrow Connector 20">
            <a:extLst>
              <a:ext uri="{FF2B5EF4-FFF2-40B4-BE49-F238E27FC236}">
                <a16:creationId xmlns:a16="http://schemas.microsoft.com/office/drawing/2014/main" id="{F006F115-8391-1248-93C6-014B4E7A7428}"/>
              </a:ext>
            </a:extLst>
          </p:cNvPr>
          <p:cNvCxnSpPr>
            <a:cxnSpLocks/>
          </p:cNvCxnSpPr>
          <p:nvPr/>
        </p:nvCxnSpPr>
        <p:spPr>
          <a:xfrm>
            <a:off x="8725705" y="5197514"/>
            <a:ext cx="705256"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15016B09-6AE0-E84B-9103-E5F2D957B5AF}"/>
              </a:ext>
            </a:extLst>
          </p:cNvPr>
          <p:cNvCxnSpPr>
            <a:cxnSpLocks/>
          </p:cNvCxnSpPr>
          <p:nvPr/>
        </p:nvCxnSpPr>
        <p:spPr>
          <a:xfrm>
            <a:off x="5817420" y="5197515"/>
            <a:ext cx="705256"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44A4E656-0F66-1043-A704-544B77D07696}"/>
              </a:ext>
            </a:extLst>
          </p:cNvPr>
          <p:cNvPicPr>
            <a:picLocks noChangeAspect="1"/>
          </p:cNvPicPr>
          <p:nvPr/>
        </p:nvPicPr>
        <p:blipFill>
          <a:blip r:embed="rId3"/>
          <a:stretch>
            <a:fillRect/>
          </a:stretch>
        </p:blipFill>
        <p:spPr>
          <a:xfrm>
            <a:off x="9833807" y="6138551"/>
            <a:ext cx="2358193" cy="719449"/>
          </a:xfrm>
          <a:prstGeom prst="rect">
            <a:avLst/>
          </a:prstGeom>
        </p:spPr>
      </p:pic>
      <p:sp>
        <p:nvSpPr>
          <p:cNvPr id="12" name="Right Bracket 11">
            <a:extLst>
              <a:ext uri="{FF2B5EF4-FFF2-40B4-BE49-F238E27FC236}">
                <a16:creationId xmlns:a16="http://schemas.microsoft.com/office/drawing/2014/main" id="{6DEF0E04-3944-BC4C-8BB2-BB76878202E4}"/>
              </a:ext>
            </a:extLst>
          </p:cNvPr>
          <p:cNvSpPr/>
          <p:nvPr/>
        </p:nvSpPr>
        <p:spPr>
          <a:xfrm>
            <a:off x="5448354" y="4574480"/>
            <a:ext cx="277371" cy="1246070"/>
          </a:xfrm>
          <a:prstGeom prst="righ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Rounded Rectangle 14">
            <a:extLst>
              <a:ext uri="{FF2B5EF4-FFF2-40B4-BE49-F238E27FC236}">
                <a16:creationId xmlns:a16="http://schemas.microsoft.com/office/drawing/2014/main" id="{FA1CEDC7-A743-1D4B-AF1B-AE4DEF96434B}"/>
              </a:ext>
            </a:extLst>
          </p:cNvPr>
          <p:cNvSpPr/>
          <p:nvPr/>
        </p:nvSpPr>
        <p:spPr>
          <a:xfrm>
            <a:off x="370368" y="4359087"/>
            <a:ext cx="2328369" cy="719448"/>
          </a:xfrm>
          <a:prstGeom prst="roundRect">
            <a:avLst/>
          </a:prstGeom>
          <a:solidFill>
            <a:schemeClr val="accent6">
              <a:lumMod val="20000"/>
              <a:lumOff val="80000"/>
            </a:schemeClr>
          </a:solidFill>
          <a:ln w="127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Verbal Judgment</a:t>
            </a:r>
          </a:p>
        </p:txBody>
      </p:sp>
      <p:sp>
        <p:nvSpPr>
          <p:cNvPr id="16" name="Rounded Rectangle 15">
            <a:extLst>
              <a:ext uri="{FF2B5EF4-FFF2-40B4-BE49-F238E27FC236}">
                <a16:creationId xmlns:a16="http://schemas.microsoft.com/office/drawing/2014/main" id="{EE286DE9-7D20-9743-BBB3-8379DB3E170D}"/>
              </a:ext>
            </a:extLst>
          </p:cNvPr>
          <p:cNvSpPr/>
          <p:nvPr/>
        </p:nvSpPr>
        <p:spPr>
          <a:xfrm>
            <a:off x="378087" y="5322628"/>
            <a:ext cx="2328369" cy="719448"/>
          </a:xfrm>
          <a:prstGeom prst="roundRect">
            <a:avLst/>
          </a:prstGeom>
          <a:solidFill>
            <a:schemeClr val="accent6">
              <a:lumMod val="20000"/>
              <a:lumOff val="80000"/>
            </a:schemeClr>
          </a:solidFill>
          <a:ln w="127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Discrimination</a:t>
            </a:r>
          </a:p>
        </p:txBody>
      </p:sp>
      <p:sp>
        <p:nvSpPr>
          <p:cNvPr id="5" name="TextBox 4">
            <a:extLst>
              <a:ext uri="{FF2B5EF4-FFF2-40B4-BE49-F238E27FC236}">
                <a16:creationId xmlns:a16="http://schemas.microsoft.com/office/drawing/2014/main" id="{BAF49A45-CA72-C44C-B9D6-D3515B727993}"/>
              </a:ext>
            </a:extLst>
          </p:cNvPr>
          <p:cNvSpPr txBox="1"/>
          <p:nvPr/>
        </p:nvSpPr>
        <p:spPr>
          <a:xfrm>
            <a:off x="120912" y="3948077"/>
            <a:ext cx="2840477" cy="369332"/>
          </a:xfrm>
          <a:prstGeom prst="rect">
            <a:avLst/>
          </a:prstGeom>
          <a:noFill/>
        </p:spPr>
        <p:txBody>
          <a:bodyPr wrap="square" rtlCol="0">
            <a:spAutoFit/>
          </a:bodyPr>
          <a:lstStyle/>
          <a:p>
            <a:pPr algn="ctr"/>
            <a:r>
              <a:rPr lang="en-US" b="1" dirty="0"/>
              <a:t>Experimental Paradigms</a:t>
            </a:r>
          </a:p>
        </p:txBody>
      </p:sp>
      <p:sp>
        <p:nvSpPr>
          <p:cNvPr id="17" name="TextBox 16">
            <a:extLst>
              <a:ext uri="{FF2B5EF4-FFF2-40B4-BE49-F238E27FC236}">
                <a16:creationId xmlns:a16="http://schemas.microsoft.com/office/drawing/2014/main" id="{9AE97AE1-CEF4-9844-ABDF-E8DC8ACA1A70}"/>
              </a:ext>
            </a:extLst>
          </p:cNvPr>
          <p:cNvSpPr txBox="1"/>
          <p:nvPr/>
        </p:nvSpPr>
        <p:spPr>
          <a:xfrm>
            <a:off x="3554868" y="3915081"/>
            <a:ext cx="1692062" cy="369332"/>
          </a:xfrm>
          <a:prstGeom prst="rect">
            <a:avLst/>
          </a:prstGeom>
          <a:noFill/>
        </p:spPr>
        <p:txBody>
          <a:bodyPr wrap="square" rtlCol="0">
            <a:spAutoFit/>
          </a:bodyPr>
          <a:lstStyle/>
          <a:p>
            <a:pPr algn="ctr"/>
            <a:r>
              <a:rPr lang="en-US" b="1" dirty="0"/>
              <a:t>Results</a:t>
            </a:r>
          </a:p>
        </p:txBody>
      </p:sp>
      <p:cxnSp>
        <p:nvCxnSpPr>
          <p:cNvPr id="8" name="Straight Arrow Connector 7">
            <a:extLst>
              <a:ext uri="{FF2B5EF4-FFF2-40B4-BE49-F238E27FC236}">
                <a16:creationId xmlns:a16="http://schemas.microsoft.com/office/drawing/2014/main" id="{BF80228B-D64B-F043-99A1-453AEC2BA0B1}"/>
              </a:ext>
            </a:extLst>
          </p:cNvPr>
          <p:cNvCxnSpPr/>
          <p:nvPr/>
        </p:nvCxnSpPr>
        <p:spPr>
          <a:xfrm>
            <a:off x="2834471" y="4718809"/>
            <a:ext cx="535021"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E33AABC7-C532-F54A-9151-D2102ABB13AB}"/>
              </a:ext>
            </a:extLst>
          </p:cNvPr>
          <p:cNvCxnSpPr/>
          <p:nvPr/>
        </p:nvCxnSpPr>
        <p:spPr>
          <a:xfrm>
            <a:off x="2855547" y="5680003"/>
            <a:ext cx="535021"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24" name="Rounded Rectangle 23">
            <a:extLst>
              <a:ext uri="{FF2B5EF4-FFF2-40B4-BE49-F238E27FC236}">
                <a16:creationId xmlns:a16="http://schemas.microsoft.com/office/drawing/2014/main" id="{9E18BF67-8CC3-494F-A67C-76441438B0FC}"/>
              </a:ext>
            </a:extLst>
          </p:cNvPr>
          <p:cNvSpPr/>
          <p:nvPr/>
        </p:nvSpPr>
        <p:spPr>
          <a:xfrm>
            <a:off x="9655566" y="4840933"/>
            <a:ext cx="1827493" cy="719449"/>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Depth Cue Algorithms</a:t>
            </a:r>
          </a:p>
        </p:txBody>
      </p:sp>
    </p:spTree>
    <p:extLst>
      <p:ext uri="{BB962C8B-B14F-4D97-AF65-F5344CB8AC3E}">
        <p14:creationId xmlns:p14="http://schemas.microsoft.com/office/powerpoint/2010/main" val="31870470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7DCE91-330F-910B-004D-7754672A3677}"/>
              </a:ext>
            </a:extLst>
          </p:cNvPr>
          <p:cNvSpPr>
            <a:spLocks noGrp="1"/>
          </p:cNvSpPr>
          <p:nvPr>
            <p:ph type="title"/>
          </p:nvPr>
        </p:nvSpPr>
        <p:spPr>
          <a:xfrm>
            <a:off x="72428" y="11154"/>
            <a:ext cx="11667006" cy="1339765"/>
          </a:xfrm>
        </p:spPr>
        <p:txBody>
          <a:bodyPr>
            <a:normAutofit/>
          </a:bodyPr>
          <a:lstStyle/>
          <a:p>
            <a:r>
              <a:rPr lang="en-US" sz="4200" dirty="0"/>
              <a:t>Discrimination Performance: Kinect coded Accuracy </a:t>
            </a:r>
          </a:p>
        </p:txBody>
      </p:sp>
      <p:pic>
        <p:nvPicPr>
          <p:cNvPr id="10" name="Picture 9">
            <a:extLst>
              <a:ext uri="{FF2B5EF4-FFF2-40B4-BE49-F238E27FC236}">
                <a16:creationId xmlns:a16="http://schemas.microsoft.com/office/drawing/2014/main" id="{368CE9EC-DF1F-BF40-83B2-4C3D90D4ABAA}"/>
              </a:ext>
            </a:extLst>
          </p:cNvPr>
          <p:cNvPicPr>
            <a:picLocks noChangeAspect="1"/>
          </p:cNvPicPr>
          <p:nvPr/>
        </p:nvPicPr>
        <p:blipFill>
          <a:blip r:embed="rId3"/>
          <a:stretch>
            <a:fillRect/>
          </a:stretch>
        </p:blipFill>
        <p:spPr>
          <a:xfrm>
            <a:off x="3556133" y="1531603"/>
            <a:ext cx="5088045" cy="4956283"/>
          </a:xfrm>
          <a:prstGeom prst="rect">
            <a:avLst/>
          </a:prstGeom>
        </p:spPr>
      </p:pic>
    </p:spTree>
    <p:extLst>
      <p:ext uri="{BB962C8B-B14F-4D97-AF65-F5344CB8AC3E}">
        <p14:creationId xmlns:p14="http://schemas.microsoft.com/office/powerpoint/2010/main" val="22657658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7DCE91-330F-910B-004D-7754672A3677}"/>
              </a:ext>
            </a:extLst>
          </p:cNvPr>
          <p:cNvSpPr>
            <a:spLocks noGrp="1"/>
          </p:cNvSpPr>
          <p:nvPr>
            <p:ph type="title"/>
          </p:nvPr>
        </p:nvSpPr>
        <p:spPr>
          <a:xfrm>
            <a:off x="72428" y="11154"/>
            <a:ext cx="11667006" cy="1339765"/>
          </a:xfrm>
        </p:spPr>
        <p:txBody>
          <a:bodyPr>
            <a:normAutofit/>
          </a:bodyPr>
          <a:lstStyle/>
          <a:p>
            <a:r>
              <a:rPr lang="en-US" sz="4200"/>
              <a:t>Discrimination Performance: Kinect coded Accuracy </a:t>
            </a:r>
            <a:endParaRPr lang="en-US" sz="4200" dirty="0"/>
          </a:p>
        </p:txBody>
      </p:sp>
      <p:pic>
        <p:nvPicPr>
          <p:cNvPr id="3" name="Picture 2">
            <a:extLst>
              <a:ext uri="{FF2B5EF4-FFF2-40B4-BE49-F238E27FC236}">
                <a16:creationId xmlns:a16="http://schemas.microsoft.com/office/drawing/2014/main" id="{F2C4187F-083E-60B4-C8E6-C09A01E58C71}"/>
              </a:ext>
            </a:extLst>
          </p:cNvPr>
          <p:cNvPicPr>
            <a:picLocks noChangeAspect="1"/>
          </p:cNvPicPr>
          <p:nvPr/>
        </p:nvPicPr>
        <p:blipFill>
          <a:blip r:embed="rId3"/>
          <a:stretch>
            <a:fillRect/>
          </a:stretch>
        </p:blipFill>
        <p:spPr>
          <a:xfrm>
            <a:off x="28184" y="2034674"/>
            <a:ext cx="4209236" cy="4242776"/>
          </a:xfrm>
          <a:prstGeom prst="rect">
            <a:avLst/>
          </a:prstGeom>
        </p:spPr>
      </p:pic>
    </p:spTree>
    <p:extLst>
      <p:ext uri="{BB962C8B-B14F-4D97-AF65-F5344CB8AC3E}">
        <p14:creationId xmlns:p14="http://schemas.microsoft.com/office/powerpoint/2010/main" val="1239059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7DCE91-330F-910B-004D-7754672A3677}"/>
              </a:ext>
            </a:extLst>
          </p:cNvPr>
          <p:cNvSpPr>
            <a:spLocks noGrp="1"/>
          </p:cNvSpPr>
          <p:nvPr>
            <p:ph type="title"/>
          </p:nvPr>
        </p:nvSpPr>
        <p:spPr>
          <a:xfrm>
            <a:off x="72428" y="11154"/>
            <a:ext cx="11667006" cy="1339765"/>
          </a:xfrm>
        </p:spPr>
        <p:txBody>
          <a:bodyPr>
            <a:normAutofit/>
          </a:bodyPr>
          <a:lstStyle/>
          <a:p>
            <a:r>
              <a:rPr lang="en-US" sz="4200"/>
              <a:t>Discrimination Performance: Kinect coded Accuracy </a:t>
            </a:r>
            <a:endParaRPr lang="en-US" sz="4200" dirty="0"/>
          </a:p>
        </p:txBody>
      </p:sp>
      <p:pic>
        <p:nvPicPr>
          <p:cNvPr id="3" name="Picture 2">
            <a:extLst>
              <a:ext uri="{FF2B5EF4-FFF2-40B4-BE49-F238E27FC236}">
                <a16:creationId xmlns:a16="http://schemas.microsoft.com/office/drawing/2014/main" id="{F2C4187F-083E-60B4-C8E6-C09A01E58C71}"/>
              </a:ext>
            </a:extLst>
          </p:cNvPr>
          <p:cNvPicPr>
            <a:picLocks noChangeAspect="1"/>
          </p:cNvPicPr>
          <p:nvPr/>
        </p:nvPicPr>
        <p:blipFill>
          <a:blip r:embed="rId3"/>
          <a:stretch>
            <a:fillRect/>
          </a:stretch>
        </p:blipFill>
        <p:spPr>
          <a:xfrm>
            <a:off x="28184" y="2034674"/>
            <a:ext cx="4209236" cy="4242776"/>
          </a:xfrm>
          <a:prstGeom prst="rect">
            <a:avLst/>
          </a:prstGeom>
        </p:spPr>
      </p:pic>
      <p:pic>
        <p:nvPicPr>
          <p:cNvPr id="4" name="Picture 3">
            <a:extLst>
              <a:ext uri="{FF2B5EF4-FFF2-40B4-BE49-F238E27FC236}">
                <a16:creationId xmlns:a16="http://schemas.microsoft.com/office/drawing/2014/main" id="{11A59817-22D2-4A2C-C61D-C0C251AE655E}"/>
              </a:ext>
            </a:extLst>
          </p:cNvPr>
          <p:cNvPicPr>
            <a:picLocks noChangeAspect="1"/>
          </p:cNvPicPr>
          <p:nvPr/>
        </p:nvPicPr>
        <p:blipFill rotWithShape="1">
          <a:blip r:embed="rId4"/>
          <a:srcRect l="4981"/>
          <a:stretch/>
        </p:blipFill>
        <p:spPr>
          <a:xfrm>
            <a:off x="4202803" y="2034674"/>
            <a:ext cx="3999615" cy="4242776"/>
          </a:xfrm>
          <a:prstGeom prst="rect">
            <a:avLst/>
          </a:prstGeom>
        </p:spPr>
      </p:pic>
    </p:spTree>
    <p:extLst>
      <p:ext uri="{BB962C8B-B14F-4D97-AF65-F5344CB8AC3E}">
        <p14:creationId xmlns:p14="http://schemas.microsoft.com/office/powerpoint/2010/main" val="38964929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7DCE91-330F-910B-004D-7754672A3677}"/>
              </a:ext>
            </a:extLst>
          </p:cNvPr>
          <p:cNvSpPr>
            <a:spLocks noGrp="1"/>
          </p:cNvSpPr>
          <p:nvPr>
            <p:ph type="title"/>
          </p:nvPr>
        </p:nvSpPr>
        <p:spPr>
          <a:xfrm>
            <a:off x="72428" y="11154"/>
            <a:ext cx="11667006" cy="1339765"/>
          </a:xfrm>
        </p:spPr>
        <p:txBody>
          <a:bodyPr>
            <a:normAutofit/>
          </a:bodyPr>
          <a:lstStyle/>
          <a:p>
            <a:r>
              <a:rPr lang="en-US" sz="4200" dirty="0"/>
              <a:t>Discrimination Performance: Kinect coded Accuracy </a:t>
            </a:r>
          </a:p>
        </p:txBody>
      </p:sp>
      <p:pic>
        <p:nvPicPr>
          <p:cNvPr id="3" name="Picture 2">
            <a:extLst>
              <a:ext uri="{FF2B5EF4-FFF2-40B4-BE49-F238E27FC236}">
                <a16:creationId xmlns:a16="http://schemas.microsoft.com/office/drawing/2014/main" id="{F2C4187F-083E-60B4-C8E6-C09A01E58C71}"/>
              </a:ext>
            </a:extLst>
          </p:cNvPr>
          <p:cNvPicPr>
            <a:picLocks noChangeAspect="1"/>
          </p:cNvPicPr>
          <p:nvPr/>
        </p:nvPicPr>
        <p:blipFill>
          <a:blip r:embed="rId3"/>
          <a:stretch>
            <a:fillRect/>
          </a:stretch>
        </p:blipFill>
        <p:spPr>
          <a:xfrm>
            <a:off x="28184" y="2034674"/>
            <a:ext cx="4209236" cy="4242776"/>
          </a:xfrm>
          <a:prstGeom prst="rect">
            <a:avLst/>
          </a:prstGeom>
        </p:spPr>
      </p:pic>
      <p:pic>
        <p:nvPicPr>
          <p:cNvPr id="4" name="Picture 3">
            <a:extLst>
              <a:ext uri="{FF2B5EF4-FFF2-40B4-BE49-F238E27FC236}">
                <a16:creationId xmlns:a16="http://schemas.microsoft.com/office/drawing/2014/main" id="{11A59817-22D2-4A2C-C61D-C0C251AE655E}"/>
              </a:ext>
            </a:extLst>
          </p:cNvPr>
          <p:cNvPicPr>
            <a:picLocks noChangeAspect="1"/>
          </p:cNvPicPr>
          <p:nvPr/>
        </p:nvPicPr>
        <p:blipFill rotWithShape="1">
          <a:blip r:embed="rId4"/>
          <a:srcRect l="4981"/>
          <a:stretch/>
        </p:blipFill>
        <p:spPr>
          <a:xfrm>
            <a:off x="4202803" y="2034674"/>
            <a:ext cx="3999615" cy="4242776"/>
          </a:xfrm>
          <a:prstGeom prst="rect">
            <a:avLst/>
          </a:prstGeom>
        </p:spPr>
      </p:pic>
      <p:pic>
        <p:nvPicPr>
          <p:cNvPr id="5" name="Picture 4">
            <a:extLst>
              <a:ext uri="{FF2B5EF4-FFF2-40B4-BE49-F238E27FC236}">
                <a16:creationId xmlns:a16="http://schemas.microsoft.com/office/drawing/2014/main" id="{E0CC2875-4D77-F09F-940F-3FE80C2708CB}"/>
              </a:ext>
            </a:extLst>
          </p:cNvPr>
          <p:cNvPicPr>
            <a:picLocks noChangeAspect="1"/>
          </p:cNvPicPr>
          <p:nvPr/>
        </p:nvPicPr>
        <p:blipFill rotWithShape="1">
          <a:blip r:embed="rId5"/>
          <a:srcRect l="4980"/>
          <a:stretch/>
        </p:blipFill>
        <p:spPr>
          <a:xfrm>
            <a:off x="8182549" y="2034674"/>
            <a:ext cx="3999615" cy="4242776"/>
          </a:xfrm>
          <a:prstGeom prst="rect">
            <a:avLst/>
          </a:prstGeom>
        </p:spPr>
      </p:pic>
    </p:spTree>
    <p:extLst>
      <p:ext uri="{BB962C8B-B14F-4D97-AF65-F5344CB8AC3E}">
        <p14:creationId xmlns:p14="http://schemas.microsoft.com/office/powerpoint/2010/main" val="39070060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mall house in front of a brick building&#10;&#10;Description automatically generated">
            <a:extLst>
              <a:ext uri="{FF2B5EF4-FFF2-40B4-BE49-F238E27FC236}">
                <a16:creationId xmlns:a16="http://schemas.microsoft.com/office/drawing/2014/main" id="{35F06400-E5E8-2545-A96D-44BAD6A1F2DE}"/>
              </a:ext>
            </a:extLst>
          </p:cNvPr>
          <p:cNvPicPr>
            <a:picLocks noChangeAspect="1"/>
          </p:cNvPicPr>
          <p:nvPr/>
        </p:nvPicPr>
        <p:blipFill>
          <a:blip r:embed="rId3"/>
          <a:stretch>
            <a:fillRect/>
          </a:stretch>
        </p:blipFill>
        <p:spPr>
          <a:xfrm>
            <a:off x="6144788" y="0"/>
            <a:ext cx="5143500" cy="6858000"/>
          </a:xfrm>
          <a:prstGeom prst="rect">
            <a:avLst/>
          </a:prstGeom>
        </p:spPr>
      </p:pic>
      <p:sp>
        <p:nvSpPr>
          <p:cNvPr id="7" name="TextBox 6">
            <a:extLst>
              <a:ext uri="{FF2B5EF4-FFF2-40B4-BE49-F238E27FC236}">
                <a16:creationId xmlns:a16="http://schemas.microsoft.com/office/drawing/2014/main" id="{DCDBAD76-BB6F-C740-B9E1-66C573DF1226}"/>
              </a:ext>
            </a:extLst>
          </p:cNvPr>
          <p:cNvSpPr txBox="1"/>
          <p:nvPr/>
        </p:nvSpPr>
        <p:spPr>
          <a:xfrm>
            <a:off x="0" y="110389"/>
            <a:ext cx="6096000" cy="954107"/>
          </a:xfrm>
          <a:prstGeom prst="rect">
            <a:avLst/>
          </a:prstGeom>
          <a:noFill/>
        </p:spPr>
        <p:txBody>
          <a:bodyPr wrap="square" rtlCol="0">
            <a:spAutoFit/>
          </a:bodyPr>
          <a:lstStyle/>
          <a:p>
            <a:pPr algn="ctr"/>
            <a:r>
              <a:rPr lang="en-US" sz="2800"/>
              <a:t>What cues facilitate depth perception in natural environments?</a:t>
            </a:r>
            <a:endParaRPr lang="en-US" sz="2800" dirty="0"/>
          </a:p>
        </p:txBody>
      </p:sp>
    </p:spTree>
    <p:extLst>
      <p:ext uri="{BB962C8B-B14F-4D97-AF65-F5344CB8AC3E}">
        <p14:creationId xmlns:p14="http://schemas.microsoft.com/office/powerpoint/2010/main" val="20313496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19DF91C-83AD-B790-5FB4-D426B949D4DD}"/>
              </a:ext>
            </a:extLst>
          </p:cNvPr>
          <p:cNvPicPr>
            <a:picLocks noChangeAspect="1"/>
          </p:cNvPicPr>
          <p:nvPr/>
        </p:nvPicPr>
        <p:blipFill>
          <a:blip r:embed="rId3"/>
          <a:stretch>
            <a:fillRect/>
          </a:stretch>
        </p:blipFill>
        <p:spPr>
          <a:xfrm>
            <a:off x="545886" y="1164083"/>
            <a:ext cx="5515044" cy="5461081"/>
          </a:xfrm>
          <a:prstGeom prst="rect">
            <a:avLst/>
          </a:prstGeom>
        </p:spPr>
      </p:pic>
      <p:pic>
        <p:nvPicPr>
          <p:cNvPr id="6" name="Picture 5">
            <a:extLst>
              <a:ext uri="{FF2B5EF4-FFF2-40B4-BE49-F238E27FC236}">
                <a16:creationId xmlns:a16="http://schemas.microsoft.com/office/drawing/2014/main" id="{72867CE1-EC97-E9EC-EE56-EC82EDBA30C0}"/>
              </a:ext>
            </a:extLst>
          </p:cNvPr>
          <p:cNvPicPr>
            <a:picLocks noChangeAspect="1"/>
          </p:cNvPicPr>
          <p:nvPr/>
        </p:nvPicPr>
        <p:blipFill>
          <a:blip r:embed="rId4"/>
          <a:stretch>
            <a:fillRect/>
          </a:stretch>
        </p:blipFill>
        <p:spPr>
          <a:xfrm>
            <a:off x="6096000" y="1147150"/>
            <a:ext cx="5515044" cy="5461081"/>
          </a:xfrm>
          <a:prstGeom prst="rect">
            <a:avLst/>
          </a:prstGeom>
        </p:spPr>
      </p:pic>
      <p:sp>
        <p:nvSpPr>
          <p:cNvPr id="10" name="Title 1">
            <a:extLst>
              <a:ext uri="{FF2B5EF4-FFF2-40B4-BE49-F238E27FC236}">
                <a16:creationId xmlns:a16="http://schemas.microsoft.com/office/drawing/2014/main" id="{2811F858-BEF1-B9C8-9DFB-72795FCF3B86}"/>
              </a:ext>
            </a:extLst>
          </p:cNvPr>
          <p:cNvSpPr txBox="1">
            <a:spLocks/>
          </p:cNvSpPr>
          <p:nvPr/>
        </p:nvSpPr>
        <p:spPr>
          <a:xfrm>
            <a:off x="72428" y="11155"/>
            <a:ext cx="12119572" cy="109851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200" dirty="0"/>
              <a:t>Can people reliably judge distance in individual scenes?</a:t>
            </a:r>
          </a:p>
        </p:txBody>
      </p:sp>
    </p:spTree>
    <p:extLst>
      <p:ext uri="{BB962C8B-B14F-4D97-AF65-F5344CB8AC3E}">
        <p14:creationId xmlns:p14="http://schemas.microsoft.com/office/powerpoint/2010/main" val="106994285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16BBD93-97E8-5B24-8C8B-991DA3EFEBD4}"/>
              </a:ext>
            </a:extLst>
          </p:cNvPr>
          <p:cNvPicPr>
            <a:picLocks noChangeAspect="1"/>
          </p:cNvPicPr>
          <p:nvPr/>
        </p:nvPicPr>
        <p:blipFill>
          <a:blip r:embed="rId3"/>
          <a:stretch>
            <a:fillRect/>
          </a:stretch>
        </p:blipFill>
        <p:spPr>
          <a:xfrm>
            <a:off x="6096000" y="1148284"/>
            <a:ext cx="5513899" cy="5459947"/>
          </a:xfrm>
          <a:prstGeom prst="rect">
            <a:avLst/>
          </a:prstGeom>
        </p:spPr>
      </p:pic>
      <p:pic>
        <p:nvPicPr>
          <p:cNvPr id="3" name="Picture 2">
            <a:extLst>
              <a:ext uri="{FF2B5EF4-FFF2-40B4-BE49-F238E27FC236}">
                <a16:creationId xmlns:a16="http://schemas.microsoft.com/office/drawing/2014/main" id="{D3E062EB-8997-AE25-24EF-2E9B90F5B12B}"/>
              </a:ext>
            </a:extLst>
          </p:cNvPr>
          <p:cNvPicPr>
            <a:picLocks noChangeAspect="1"/>
          </p:cNvPicPr>
          <p:nvPr/>
        </p:nvPicPr>
        <p:blipFill>
          <a:blip r:embed="rId4"/>
          <a:stretch>
            <a:fillRect/>
          </a:stretch>
        </p:blipFill>
        <p:spPr>
          <a:xfrm>
            <a:off x="545886" y="1164081"/>
            <a:ext cx="5515045" cy="5461082"/>
          </a:xfrm>
          <a:prstGeom prst="rect">
            <a:avLst/>
          </a:prstGeom>
        </p:spPr>
      </p:pic>
      <p:sp>
        <p:nvSpPr>
          <p:cNvPr id="5" name="Title 1">
            <a:extLst>
              <a:ext uri="{FF2B5EF4-FFF2-40B4-BE49-F238E27FC236}">
                <a16:creationId xmlns:a16="http://schemas.microsoft.com/office/drawing/2014/main" id="{A752C0F9-30A1-2851-3E65-64F0B3F07DE0}"/>
              </a:ext>
            </a:extLst>
          </p:cNvPr>
          <p:cNvSpPr txBox="1">
            <a:spLocks/>
          </p:cNvSpPr>
          <p:nvPr/>
        </p:nvSpPr>
        <p:spPr>
          <a:xfrm>
            <a:off x="72428" y="11155"/>
            <a:ext cx="12119572" cy="109851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200" dirty="0"/>
              <a:t>Can people reliably judge distance in individual scenes?</a:t>
            </a:r>
          </a:p>
        </p:txBody>
      </p:sp>
    </p:spTree>
    <p:extLst>
      <p:ext uri="{BB962C8B-B14F-4D97-AF65-F5344CB8AC3E}">
        <p14:creationId xmlns:p14="http://schemas.microsoft.com/office/powerpoint/2010/main" val="406357742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9FDCFF55-FFDE-6E80-F0F8-8FC71090AD18}"/>
              </a:ext>
            </a:extLst>
          </p:cNvPr>
          <p:cNvGrpSpPr/>
          <p:nvPr/>
        </p:nvGrpSpPr>
        <p:grpSpPr>
          <a:xfrm>
            <a:off x="545886" y="1164081"/>
            <a:ext cx="5515045" cy="5461082"/>
            <a:chOff x="545886" y="1164081"/>
            <a:chExt cx="5515045" cy="5461082"/>
          </a:xfrm>
        </p:grpSpPr>
        <p:pic>
          <p:nvPicPr>
            <p:cNvPr id="3" name="Picture 2">
              <a:extLst>
                <a:ext uri="{FF2B5EF4-FFF2-40B4-BE49-F238E27FC236}">
                  <a16:creationId xmlns:a16="http://schemas.microsoft.com/office/drawing/2014/main" id="{D3E062EB-8997-AE25-24EF-2E9B90F5B12B}"/>
                </a:ext>
              </a:extLst>
            </p:cNvPr>
            <p:cNvPicPr>
              <a:picLocks noChangeAspect="1"/>
            </p:cNvPicPr>
            <p:nvPr/>
          </p:nvPicPr>
          <p:blipFill>
            <a:blip r:embed="rId3"/>
            <a:stretch>
              <a:fillRect/>
            </a:stretch>
          </p:blipFill>
          <p:spPr>
            <a:xfrm>
              <a:off x="545886" y="1164081"/>
              <a:ext cx="5515045" cy="5461082"/>
            </a:xfrm>
            <a:prstGeom prst="rect">
              <a:avLst/>
            </a:prstGeom>
          </p:spPr>
        </p:pic>
        <p:cxnSp>
          <p:nvCxnSpPr>
            <p:cNvPr id="5" name="Straight Arrow Connector 4">
              <a:extLst>
                <a:ext uri="{FF2B5EF4-FFF2-40B4-BE49-F238E27FC236}">
                  <a16:creationId xmlns:a16="http://schemas.microsoft.com/office/drawing/2014/main" id="{6338152D-8D23-8C19-ADDA-C7187EFE7B25}"/>
                </a:ext>
              </a:extLst>
            </p:cNvPr>
            <p:cNvCxnSpPr/>
            <p:nvPr/>
          </p:nvCxnSpPr>
          <p:spPr>
            <a:xfrm>
              <a:off x="2895600" y="3098800"/>
              <a:ext cx="0" cy="1286933"/>
            </a:xfrm>
            <a:prstGeom prst="straightConnector1">
              <a:avLst/>
            </a:prstGeom>
            <a:ln w="28575">
              <a:prstDash val="sysDash"/>
              <a:headEnd type="triangle"/>
              <a:tailEnd type="triangle"/>
            </a:ln>
          </p:spPr>
          <p:style>
            <a:lnRef idx="1">
              <a:schemeClr val="dk1"/>
            </a:lnRef>
            <a:fillRef idx="0">
              <a:schemeClr val="dk1"/>
            </a:fillRef>
            <a:effectRef idx="0">
              <a:schemeClr val="dk1"/>
            </a:effectRef>
            <a:fontRef idx="minor">
              <a:schemeClr val="tx1"/>
            </a:fontRef>
          </p:style>
        </p:cxnSp>
      </p:grpSp>
      <p:grpSp>
        <p:nvGrpSpPr>
          <p:cNvPr id="11" name="Group 10">
            <a:extLst>
              <a:ext uri="{FF2B5EF4-FFF2-40B4-BE49-F238E27FC236}">
                <a16:creationId xmlns:a16="http://schemas.microsoft.com/office/drawing/2014/main" id="{DE71F3FE-1AB6-9C2F-E465-BE4B5E8084E9}"/>
              </a:ext>
            </a:extLst>
          </p:cNvPr>
          <p:cNvGrpSpPr/>
          <p:nvPr/>
        </p:nvGrpSpPr>
        <p:grpSpPr>
          <a:xfrm>
            <a:off x="6096000" y="1148284"/>
            <a:ext cx="5513899" cy="5459947"/>
            <a:chOff x="6096000" y="1148284"/>
            <a:chExt cx="5513899" cy="5459947"/>
          </a:xfrm>
        </p:grpSpPr>
        <p:pic>
          <p:nvPicPr>
            <p:cNvPr id="4" name="Picture 3">
              <a:extLst>
                <a:ext uri="{FF2B5EF4-FFF2-40B4-BE49-F238E27FC236}">
                  <a16:creationId xmlns:a16="http://schemas.microsoft.com/office/drawing/2014/main" id="{616BBD93-97E8-5B24-8C8B-991DA3EFEBD4}"/>
                </a:ext>
              </a:extLst>
            </p:cNvPr>
            <p:cNvPicPr>
              <a:picLocks noChangeAspect="1"/>
            </p:cNvPicPr>
            <p:nvPr/>
          </p:nvPicPr>
          <p:blipFill>
            <a:blip r:embed="rId4"/>
            <a:stretch>
              <a:fillRect/>
            </a:stretch>
          </p:blipFill>
          <p:spPr>
            <a:xfrm>
              <a:off x="6096000" y="1148284"/>
              <a:ext cx="5513899" cy="5459947"/>
            </a:xfrm>
            <a:prstGeom prst="rect">
              <a:avLst/>
            </a:prstGeom>
          </p:spPr>
        </p:pic>
        <p:cxnSp>
          <p:nvCxnSpPr>
            <p:cNvPr id="6" name="Straight Arrow Connector 5">
              <a:extLst>
                <a:ext uri="{FF2B5EF4-FFF2-40B4-BE49-F238E27FC236}">
                  <a16:creationId xmlns:a16="http://schemas.microsoft.com/office/drawing/2014/main" id="{785ABE94-F352-D93D-B3AD-5A6CAC0031A5}"/>
                </a:ext>
              </a:extLst>
            </p:cNvPr>
            <p:cNvCxnSpPr>
              <a:cxnSpLocks/>
            </p:cNvCxnSpPr>
            <p:nvPr/>
          </p:nvCxnSpPr>
          <p:spPr>
            <a:xfrm>
              <a:off x="8449733" y="3810000"/>
              <a:ext cx="0" cy="711200"/>
            </a:xfrm>
            <a:prstGeom prst="straightConnector1">
              <a:avLst/>
            </a:prstGeom>
            <a:ln w="28575">
              <a:prstDash val="sysDash"/>
              <a:headEnd type="triangle"/>
              <a:tailEnd type="triangle"/>
            </a:ln>
          </p:spPr>
          <p:style>
            <a:lnRef idx="1">
              <a:schemeClr val="dk1"/>
            </a:lnRef>
            <a:fillRef idx="0">
              <a:schemeClr val="dk1"/>
            </a:fillRef>
            <a:effectRef idx="0">
              <a:schemeClr val="dk1"/>
            </a:effectRef>
            <a:fontRef idx="minor">
              <a:schemeClr val="tx1"/>
            </a:fontRef>
          </p:style>
        </p:cxnSp>
      </p:grpSp>
      <p:sp>
        <p:nvSpPr>
          <p:cNvPr id="12" name="Title 1">
            <a:extLst>
              <a:ext uri="{FF2B5EF4-FFF2-40B4-BE49-F238E27FC236}">
                <a16:creationId xmlns:a16="http://schemas.microsoft.com/office/drawing/2014/main" id="{7905F87D-037E-B107-AC82-EBD3EECF9516}"/>
              </a:ext>
            </a:extLst>
          </p:cNvPr>
          <p:cNvSpPr txBox="1">
            <a:spLocks/>
          </p:cNvSpPr>
          <p:nvPr/>
        </p:nvSpPr>
        <p:spPr>
          <a:xfrm>
            <a:off x="72428" y="11155"/>
            <a:ext cx="12119572" cy="109851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200" dirty="0"/>
              <a:t>Can people reliably judge distance in individual scenes?</a:t>
            </a:r>
          </a:p>
        </p:txBody>
      </p:sp>
    </p:spTree>
    <p:extLst>
      <p:ext uri="{BB962C8B-B14F-4D97-AF65-F5344CB8AC3E}">
        <p14:creationId xmlns:p14="http://schemas.microsoft.com/office/powerpoint/2010/main" val="36828758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D351164D-C1DC-3E3A-737A-F2F5C093627A}"/>
              </a:ext>
            </a:extLst>
          </p:cNvPr>
          <p:cNvSpPr txBox="1">
            <a:spLocks/>
          </p:cNvSpPr>
          <p:nvPr/>
        </p:nvSpPr>
        <p:spPr>
          <a:xfrm>
            <a:off x="72428" y="11155"/>
            <a:ext cx="12119572" cy="109851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200" dirty="0"/>
              <a:t>Can people reliably judge distance in individual scenes?</a:t>
            </a:r>
          </a:p>
        </p:txBody>
      </p:sp>
      <p:pic>
        <p:nvPicPr>
          <p:cNvPr id="7170" name="Picture 2">
            <a:extLst>
              <a:ext uri="{FF2B5EF4-FFF2-40B4-BE49-F238E27FC236}">
                <a16:creationId xmlns:a16="http://schemas.microsoft.com/office/drawing/2014/main" id="{4D104645-9CCF-75F3-F1AE-FF934924133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22596" y="1164083"/>
            <a:ext cx="5673363" cy="5604734"/>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3">
            <a:extLst>
              <a:ext uri="{FF2B5EF4-FFF2-40B4-BE49-F238E27FC236}">
                <a16:creationId xmlns:a16="http://schemas.microsoft.com/office/drawing/2014/main" id="{513C34E7-01C9-A6EC-7C0A-38CFD4FC9389}"/>
              </a:ext>
            </a:extLst>
          </p:cNvPr>
          <p:cNvGrpSpPr/>
          <p:nvPr/>
        </p:nvGrpSpPr>
        <p:grpSpPr>
          <a:xfrm>
            <a:off x="422005" y="1037700"/>
            <a:ext cx="3048633" cy="2899386"/>
            <a:chOff x="545886" y="1164081"/>
            <a:chExt cx="5515045" cy="5461082"/>
          </a:xfrm>
        </p:grpSpPr>
        <p:pic>
          <p:nvPicPr>
            <p:cNvPr id="5" name="Picture 4">
              <a:extLst>
                <a:ext uri="{FF2B5EF4-FFF2-40B4-BE49-F238E27FC236}">
                  <a16:creationId xmlns:a16="http://schemas.microsoft.com/office/drawing/2014/main" id="{A61220BE-3F52-7B2D-286B-79BB4107C22C}"/>
                </a:ext>
              </a:extLst>
            </p:cNvPr>
            <p:cNvPicPr>
              <a:picLocks noChangeAspect="1"/>
            </p:cNvPicPr>
            <p:nvPr/>
          </p:nvPicPr>
          <p:blipFill>
            <a:blip r:embed="rId3"/>
            <a:stretch>
              <a:fillRect/>
            </a:stretch>
          </p:blipFill>
          <p:spPr>
            <a:xfrm>
              <a:off x="545886" y="1164081"/>
              <a:ext cx="5515045" cy="5461082"/>
            </a:xfrm>
            <a:prstGeom prst="rect">
              <a:avLst/>
            </a:prstGeom>
          </p:spPr>
        </p:pic>
        <p:cxnSp>
          <p:nvCxnSpPr>
            <p:cNvPr id="6" name="Straight Arrow Connector 5">
              <a:extLst>
                <a:ext uri="{FF2B5EF4-FFF2-40B4-BE49-F238E27FC236}">
                  <a16:creationId xmlns:a16="http://schemas.microsoft.com/office/drawing/2014/main" id="{77E6D28B-0A4B-DD30-B384-1A89EA5EFE71}"/>
                </a:ext>
              </a:extLst>
            </p:cNvPr>
            <p:cNvCxnSpPr/>
            <p:nvPr/>
          </p:nvCxnSpPr>
          <p:spPr>
            <a:xfrm>
              <a:off x="2895600" y="3098800"/>
              <a:ext cx="0" cy="1286933"/>
            </a:xfrm>
            <a:prstGeom prst="straightConnector1">
              <a:avLst/>
            </a:prstGeom>
            <a:ln w="28575">
              <a:prstDash val="sysDash"/>
              <a:headEnd type="triangle"/>
              <a:tailEnd type="triangle"/>
            </a:ln>
          </p:spPr>
          <p:style>
            <a:lnRef idx="1">
              <a:schemeClr val="dk1"/>
            </a:lnRef>
            <a:fillRef idx="0">
              <a:schemeClr val="dk1"/>
            </a:fillRef>
            <a:effectRef idx="0">
              <a:schemeClr val="dk1"/>
            </a:effectRef>
            <a:fontRef idx="minor">
              <a:schemeClr val="tx1"/>
            </a:fontRef>
          </p:style>
        </p:cxnSp>
      </p:grpSp>
      <p:grpSp>
        <p:nvGrpSpPr>
          <p:cNvPr id="10" name="Group 9">
            <a:extLst>
              <a:ext uri="{FF2B5EF4-FFF2-40B4-BE49-F238E27FC236}">
                <a16:creationId xmlns:a16="http://schemas.microsoft.com/office/drawing/2014/main" id="{48673889-E708-363F-7997-98334B3E31F7}"/>
              </a:ext>
            </a:extLst>
          </p:cNvPr>
          <p:cNvGrpSpPr/>
          <p:nvPr/>
        </p:nvGrpSpPr>
        <p:grpSpPr>
          <a:xfrm>
            <a:off x="422005" y="3906821"/>
            <a:ext cx="3048000" cy="2898783"/>
            <a:chOff x="6096000" y="1148284"/>
            <a:chExt cx="5513899" cy="5459947"/>
          </a:xfrm>
        </p:grpSpPr>
        <p:pic>
          <p:nvPicPr>
            <p:cNvPr id="11" name="Picture 10">
              <a:extLst>
                <a:ext uri="{FF2B5EF4-FFF2-40B4-BE49-F238E27FC236}">
                  <a16:creationId xmlns:a16="http://schemas.microsoft.com/office/drawing/2014/main" id="{528E368B-FAD2-C615-F10D-C1752986512E}"/>
                </a:ext>
              </a:extLst>
            </p:cNvPr>
            <p:cNvPicPr>
              <a:picLocks noChangeAspect="1"/>
            </p:cNvPicPr>
            <p:nvPr/>
          </p:nvPicPr>
          <p:blipFill>
            <a:blip r:embed="rId4"/>
            <a:stretch>
              <a:fillRect/>
            </a:stretch>
          </p:blipFill>
          <p:spPr>
            <a:xfrm>
              <a:off x="6096000" y="1148284"/>
              <a:ext cx="5513899" cy="5459947"/>
            </a:xfrm>
            <a:prstGeom prst="rect">
              <a:avLst/>
            </a:prstGeom>
          </p:spPr>
        </p:pic>
        <p:cxnSp>
          <p:nvCxnSpPr>
            <p:cNvPr id="12" name="Straight Arrow Connector 11">
              <a:extLst>
                <a:ext uri="{FF2B5EF4-FFF2-40B4-BE49-F238E27FC236}">
                  <a16:creationId xmlns:a16="http://schemas.microsoft.com/office/drawing/2014/main" id="{5C997A26-E053-BF35-5DDC-A67A75BC7EEF}"/>
                </a:ext>
              </a:extLst>
            </p:cNvPr>
            <p:cNvCxnSpPr>
              <a:cxnSpLocks/>
            </p:cNvCxnSpPr>
            <p:nvPr/>
          </p:nvCxnSpPr>
          <p:spPr>
            <a:xfrm>
              <a:off x="8449733" y="3809999"/>
              <a:ext cx="0" cy="711201"/>
            </a:xfrm>
            <a:prstGeom prst="straightConnector1">
              <a:avLst/>
            </a:prstGeom>
            <a:ln w="28575">
              <a:prstDash val="sysDash"/>
              <a:headEnd type="triangle"/>
              <a:tailEnd type="triangle"/>
            </a:ln>
          </p:spPr>
          <p:style>
            <a:lnRef idx="1">
              <a:schemeClr val="dk1"/>
            </a:lnRef>
            <a:fillRef idx="0">
              <a:schemeClr val="dk1"/>
            </a:fillRef>
            <a:effectRef idx="0">
              <a:schemeClr val="dk1"/>
            </a:effectRef>
            <a:fontRef idx="minor">
              <a:schemeClr val="tx1"/>
            </a:fontRef>
          </p:style>
        </p:cxnSp>
      </p:grpSp>
      <p:cxnSp>
        <p:nvCxnSpPr>
          <p:cNvPr id="14" name="Straight Arrow Connector 13">
            <a:extLst>
              <a:ext uri="{FF2B5EF4-FFF2-40B4-BE49-F238E27FC236}">
                <a16:creationId xmlns:a16="http://schemas.microsoft.com/office/drawing/2014/main" id="{0641563B-9AE6-0104-F599-5FA435C43D3F}"/>
              </a:ext>
            </a:extLst>
          </p:cNvPr>
          <p:cNvCxnSpPr/>
          <p:nvPr/>
        </p:nvCxnSpPr>
        <p:spPr>
          <a:xfrm>
            <a:off x="1720891" y="2406505"/>
            <a:ext cx="7895057" cy="218708"/>
          </a:xfrm>
          <a:prstGeom prst="straightConnector1">
            <a:avLst/>
          </a:prstGeom>
          <a:ln w="12700">
            <a:prstDash val="dash"/>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CBF3ADFF-D651-CE1D-02D6-0A0F10A65793}"/>
              </a:ext>
            </a:extLst>
          </p:cNvPr>
          <p:cNvCxnSpPr>
            <a:cxnSpLocks/>
          </p:cNvCxnSpPr>
          <p:nvPr/>
        </p:nvCxnSpPr>
        <p:spPr>
          <a:xfrm flipV="1">
            <a:off x="1720890" y="2733806"/>
            <a:ext cx="7895058" cy="2774961"/>
          </a:xfrm>
          <a:prstGeom prst="straightConnector1">
            <a:avLst/>
          </a:prstGeom>
          <a:ln w="12700">
            <a:prstDash val="dash"/>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44585102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a:extLst>
              <a:ext uri="{FF2B5EF4-FFF2-40B4-BE49-F238E27FC236}">
                <a16:creationId xmlns:a16="http://schemas.microsoft.com/office/drawing/2014/main" id="{4D104645-9CCF-75F3-F1AE-FF934924133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22596" y="1164083"/>
            <a:ext cx="5673363" cy="5604734"/>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3">
            <a:extLst>
              <a:ext uri="{FF2B5EF4-FFF2-40B4-BE49-F238E27FC236}">
                <a16:creationId xmlns:a16="http://schemas.microsoft.com/office/drawing/2014/main" id="{513C34E7-01C9-A6EC-7C0A-38CFD4FC9389}"/>
              </a:ext>
            </a:extLst>
          </p:cNvPr>
          <p:cNvGrpSpPr/>
          <p:nvPr/>
        </p:nvGrpSpPr>
        <p:grpSpPr>
          <a:xfrm>
            <a:off x="422005" y="1037700"/>
            <a:ext cx="3048633" cy="2899386"/>
            <a:chOff x="545886" y="1164081"/>
            <a:chExt cx="5515045" cy="5461082"/>
          </a:xfrm>
        </p:grpSpPr>
        <p:pic>
          <p:nvPicPr>
            <p:cNvPr id="5" name="Picture 4">
              <a:extLst>
                <a:ext uri="{FF2B5EF4-FFF2-40B4-BE49-F238E27FC236}">
                  <a16:creationId xmlns:a16="http://schemas.microsoft.com/office/drawing/2014/main" id="{A61220BE-3F52-7B2D-286B-79BB4107C22C}"/>
                </a:ext>
              </a:extLst>
            </p:cNvPr>
            <p:cNvPicPr>
              <a:picLocks noChangeAspect="1"/>
            </p:cNvPicPr>
            <p:nvPr/>
          </p:nvPicPr>
          <p:blipFill>
            <a:blip r:embed="rId3"/>
            <a:stretch>
              <a:fillRect/>
            </a:stretch>
          </p:blipFill>
          <p:spPr>
            <a:xfrm>
              <a:off x="545886" y="1164081"/>
              <a:ext cx="5515045" cy="5461082"/>
            </a:xfrm>
            <a:prstGeom prst="rect">
              <a:avLst/>
            </a:prstGeom>
          </p:spPr>
        </p:pic>
        <p:cxnSp>
          <p:nvCxnSpPr>
            <p:cNvPr id="6" name="Straight Arrow Connector 5">
              <a:extLst>
                <a:ext uri="{FF2B5EF4-FFF2-40B4-BE49-F238E27FC236}">
                  <a16:creationId xmlns:a16="http://schemas.microsoft.com/office/drawing/2014/main" id="{77E6D28B-0A4B-DD30-B384-1A89EA5EFE71}"/>
                </a:ext>
              </a:extLst>
            </p:cNvPr>
            <p:cNvCxnSpPr/>
            <p:nvPr/>
          </p:nvCxnSpPr>
          <p:spPr>
            <a:xfrm>
              <a:off x="2895600" y="3098800"/>
              <a:ext cx="0" cy="1286933"/>
            </a:xfrm>
            <a:prstGeom prst="straightConnector1">
              <a:avLst/>
            </a:prstGeom>
            <a:ln w="28575">
              <a:prstDash val="sysDash"/>
              <a:headEnd type="triangle"/>
              <a:tailEnd type="triangle"/>
            </a:ln>
          </p:spPr>
          <p:style>
            <a:lnRef idx="1">
              <a:schemeClr val="dk1"/>
            </a:lnRef>
            <a:fillRef idx="0">
              <a:schemeClr val="dk1"/>
            </a:fillRef>
            <a:effectRef idx="0">
              <a:schemeClr val="dk1"/>
            </a:effectRef>
            <a:fontRef idx="minor">
              <a:schemeClr val="tx1"/>
            </a:fontRef>
          </p:style>
        </p:cxnSp>
      </p:grpSp>
      <p:grpSp>
        <p:nvGrpSpPr>
          <p:cNvPr id="10" name="Group 9">
            <a:extLst>
              <a:ext uri="{FF2B5EF4-FFF2-40B4-BE49-F238E27FC236}">
                <a16:creationId xmlns:a16="http://schemas.microsoft.com/office/drawing/2014/main" id="{48673889-E708-363F-7997-98334B3E31F7}"/>
              </a:ext>
            </a:extLst>
          </p:cNvPr>
          <p:cNvGrpSpPr/>
          <p:nvPr/>
        </p:nvGrpSpPr>
        <p:grpSpPr>
          <a:xfrm>
            <a:off x="422005" y="3906821"/>
            <a:ext cx="3048000" cy="2898783"/>
            <a:chOff x="6096000" y="1148284"/>
            <a:chExt cx="5513899" cy="5459947"/>
          </a:xfrm>
        </p:grpSpPr>
        <p:pic>
          <p:nvPicPr>
            <p:cNvPr id="11" name="Picture 10">
              <a:extLst>
                <a:ext uri="{FF2B5EF4-FFF2-40B4-BE49-F238E27FC236}">
                  <a16:creationId xmlns:a16="http://schemas.microsoft.com/office/drawing/2014/main" id="{528E368B-FAD2-C615-F10D-C1752986512E}"/>
                </a:ext>
              </a:extLst>
            </p:cNvPr>
            <p:cNvPicPr>
              <a:picLocks noChangeAspect="1"/>
            </p:cNvPicPr>
            <p:nvPr/>
          </p:nvPicPr>
          <p:blipFill>
            <a:blip r:embed="rId4"/>
            <a:stretch>
              <a:fillRect/>
            </a:stretch>
          </p:blipFill>
          <p:spPr>
            <a:xfrm>
              <a:off x="6096000" y="1148284"/>
              <a:ext cx="5513899" cy="5459947"/>
            </a:xfrm>
            <a:prstGeom prst="rect">
              <a:avLst/>
            </a:prstGeom>
          </p:spPr>
        </p:pic>
        <p:cxnSp>
          <p:nvCxnSpPr>
            <p:cNvPr id="12" name="Straight Arrow Connector 11">
              <a:extLst>
                <a:ext uri="{FF2B5EF4-FFF2-40B4-BE49-F238E27FC236}">
                  <a16:creationId xmlns:a16="http://schemas.microsoft.com/office/drawing/2014/main" id="{5C997A26-E053-BF35-5DDC-A67A75BC7EEF}"/>
                </a:ext>
              </a:extLst>
            </p:cNvPr>
            <p:cNvCxnSpPr>
              <a:cxnSpLocks/>
            </p:cNvCxnSpPr>
            <p:nvPr/>
          </p:nvCxnSpPr>
          <p:spPr>
            <a:xfrm>
              <a:off x="8449733" y="3809999"/>
              <a:ext cx="0" cy="711201"/>
            </a:xfrm>
            <a:prstGeom prst="straightConnector1">
              <a:avLst/>
            </a:prstGeom>
            <a:ln w="28575">
              <a:prstDash val="sysDash"/>
              <a:headEnd type="triangle"/>
              <a:tailEnd type="triangle"/>
            </a:ln>
          </p:spPr>
          <p:style>
            <a:lnRef idx="1">
              <a:schemeClr val="dk1"/>
            </a:lnRef>
            <a:fillRef idx="0">
              <a:schemeClr val="dk1"/>
            </a:fillRef>
            <a:effectRef idx="0">
              <a:schemeClr val="dk1"/>
            </a:effectRef>
            <a:fontRef idx="minor">
              <a:schemeClr val="tx1"/>
            </a:fontRef>
          </p:style>
        </p:cxnSp>
      </p:grpSp>
      <p:sp>
        <p:nvSpPr>
          <p:cNvPr id="2" name="Title 1">
            <a:extLst>
              <a:ext uri="{FF2B5EF4-FFF2-40B4-BE49-F238E27FC236}">
                <a16:creationId xmlns:a16="http://schemas.microsoft.com/office/drawing/2014/main" id="{B9B322BF-53C0-AF21-FD06-503E35F6B2CE}"/>
              </a:ext>
            </a:extLst>
          </p:cNvPr>
          <p:cNvSpPr txBox="1">
            <a:spLocks/>
          </p:cNvSpPr>
          <p:nvPr/>
        </p:nvSpPr>
        <p:spPr>
          <a:xfrm>
            <a:off x="72428" y="11155"/>
            <a:ext cx="12119572" cy="109851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200" dirty="0"/>
              <a:t>Can people reliably judge distance in individual scenes?</a:t>
            </a:r>
          </a:p>
        </p:txBody>
      </p:sp>
    </p:spTree>
    <p:extLst>
      <p:ext uri="{BB962C8B-B14F-4D97-AF65-F5344CB8AC3E}">
        <p14:creationId xmlns:p14="http://schemas.microsoft.com/office/powerpoint/2010/main" val="425606239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F920C0D8-BE53-A448-9EE0-165432CD0E97}"/>
              </a:ext>
            </a:extLst>
          </p:cNvPr>
          <p:cNvGrpSpPr/>
          <p:nvPr/>
        </p:nvGrpSpPr>
        <p:grpSpPr>
          <a:xfrm>
            <a:off x="1286195" y="1861595"/>
            <a:ext cx="4066781" cy="3932375"/>
            <a:chOff x="370466" y="2451800"/>
            <a:chExt cx="3247428" cy="3240651"/>
          </a:xfrm>
        </p:grpSpPr>
        <p:grpSp>
          <p:nvGrpSpPr>
            <p:cNvPr id="15" name="Group 14">
              <a:extLst>
                <a:ext uri="{FF2B5EF4-FFF2-40B4-BE49-F238E27FC236}">
                  <a16:creationId xmlns:a16="http://schemas.microsoft.com/office/drawing/2014/main" id="{9722C23D-C21D-E64C-851A-B80D93733F14}"/>
                </a:ext>
              </a:extLst>
            </p:cNvPr>
            <p:cNvGrpSpPr/>
            <p:nvPr/>
          </p:nvGrpSpPr>
          <p:grpSpPr>
            <a:xfrm>
              <a:off x="370466" y="2794000"/>
              <a:ext cx="3247428" cy="2898451"/>
              <a:chOff x="779881" y="3429000"/>
              <a:chExt cx="3247428" cy="2898451"/>
            </a:xfrm>
          </p:grpSpPr>
          <p:pic>
            <p:nvPicPr>
              <p:cNvPr id="7" name="Picture 6">
                <a:extLst>
                  <a:ext uri="{FF2B5EF4-FFF2-40B4-BE49-F238E27FC236}">
                    <a16:creationId xmlns:a16="http://schemas.microsoft.com/office/drawing/2014/main" id="{F21134B7-935F-1E42-A9BB-F4605C60311A}"/>
                  </a:ext>
                </a:extLst>
              </p:cNvPr>
              <p:cNvPicPr>
                <a:picLocks noChangeAspect="1"/>
              </p:cNvPicPr>
              <p:nvPr/>
            </p:nvPicPr>
            <p:blipFill>
              <a:blip r:embed="rId3"/>
              <a:stretch>
                <a:fillRect/>
              </a:stretch>
            </p:blipFill>
            <p:spPr>
              <a:xfrm>
                <a:off x="779881" y="3429000"/>
                <a:ext cx="3247428" cy="2898451"/>
              </a:xfrm>
              <a:prstGeom prst="rect">
                <a:avLst/>
              </a:prstGeom>
            </p:spPr>
          </p:pic>
          <p:pic>
            <p:nvPicPr>
              <p:cNvPr id="11" name="Picture 10">
                <a:extLst>
                  <a:ext uri="{FF2B5EF4-FFF2-40B4-BE49-F238E27FC236}">
                    <a16:creationId xmlns:a16="http://schemas.microsoft.com/office/drawing/2014/main" id="{E776426A-548A-C049-B0CE-8F168C0614A0}"/>
                  </a:ext>
                </a:extLst>
              </p:cNvPr>
              <p:cNvPicPr>
                <a:picLocks noChangeAspect="1"/>
              </p:cNvPicPr>
              <p:nvPr/>
            </p:nvPicPr>
            <p:blipFill>
              <a:blip r:embed="rId4"/>
              <a:stretch>
                <a:fillRect/>
              </a:stretch>
            </p:blipFill>
            <p:spPr>
              <a:xfrm>
                <a:off x="2508003" y="3571750"/>
                <a:ext cx="1351292" cy="981075"/>
              </a:xfrm>
              <a:prstGeom prst="rect">
                <a:avLst/>
              </a:prstGeom>
            </p:spPr>
          </p:pic>
        </p:grpSp>
        <p:sp>
          <p:nvSpPr>
            <p:cNvPr id="12" name="Title 1">
              <a:extLst>
                <a:ext uri="{FF2B5EF4-FFF2-40B4-BE49-F238E27FC236}">
                  <a16:creationId xmlns:a16="http://schemas.microsoft.com/office/drawing/2014/main" id="{1C106950-E29B-7343-8317-E03EE32A58F7}"/>
                </a:ext>
              </a:extLst>
            </p:cNvPr>
            <p:cNvSpPr txBox="1">
              <a:spLocks/>
            </p:cNvSpPr>
            <p:nvPr/>
          </p:nvSpPr>
          <p:spPr>
            <a:xfrm>
              <a:off x="1047749" y="2451800"/>
              <a:ext cx="1997271" cy="5047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a:t>VE Stimulus 0</a:t>
              </a:r>
            </a:p>
          </p:txBody>
        </p:sp>
      </p:grpSp>
      <p:grpSp>
        <p:nvGrpSpPr>
          <p:cNvPr id="6" name="Group 5">
            <a:extLst>
              <a:ext uri="{FF2B5EF4-FFF2-40B4-BE49-F238E27FC236}">
                <a16:creationId xmlns:a16="http://schemas.microsoft.com/office/drawing/2014/main" id="{9013675B-EF23-0B45-AE5D-BDDA557DCC4F}"/>
              </a:ext>
            </a:extLst>
          </p:cNvPr>
          <p:cNvGrpSpPr/>
          <p:nvPr/>
        </p:nvGrpSpPr>
        <p:grpSpPr>
          <a:xfrm>
            <a:off x="6442647" y="1861596"/>
            <a:ext cx="4066781" cy="3932374"/>
            <a:chOff x="3722302" y="2451800"/>
            <a:chExt cx="3247428" cy="3240650"/>
          </a:xfrm>
        </p:grpSpPr>
        <p:grpSp>
          <p:nvGrpSpPr>
            <p:cNvPr id="16" name="Group 15">
              <a:extLst>
                <a:ext uri="{FF2B5EF4-FFF2-40B4-BE49-F238E27FC236}">
                  <a16:creationId xmlns:a16="http://schemas.microsoft.com/office/drawing/2014/main" id="{BB61786D-D7F4-9F40-B635-2226BA1BAEDB}"/>
                </a:ext>
              </a:extLst>
            </p:cNvPr>
            <p:cNvGrpSpPr/>
            <p:nvPr/>
          </p:nvGrpSpPr>
          <p:grpSpPr>
            <a:xfrm>
              <a:off x="3722302" y="2793999"/>
              <a:ext cx="3247428" cy="2898451"/>
              <a:chOff x="4038096" y="3429000"/>
              <a:chExt cx="3247428" cy="2898451"/>
            </a:xfrm>
          </p:grpSpPr>
          <p:pic>
            <p:nvPicPr>
              <p:cNvPr id="9" name="Picture 8">
                <a:extLst>
                  <a:ext uri="{FF2B5EF4-FFF2-40B4-BE49-F238E27FC236}">
                    <a16:creationId xmlns:a16="http://schemas.microsoft.com/office/drawing/2014/main" id="{D4331B99-02E7-364B-9FE2-E051348C265B}"/>
                  </a:ext>
                </a:extLst>
              </p:cNvPr>
              <p:cNvPicPr>
                <a:picLocks noChangeAspect="1"/>
              </p:cNvPicPr>
              <p:nvPr/>
            </p:nvPicPr>
            <p:blipFill>
              <a:blip r:embed="rId5"/>
              <a:stretch>
                <a:fillRect/>
              </a:stretch>
            </p:blipFill>
            <p:spPr>
              <a:xfrm>
                <a:off x="4038096" y="3429000"/>
                <a:ext cx="3247428" cy="2898451"/>
              </a:xfrm>
              <a:prstGeom prst="rect">
                <a:avLst/>
              </a:prstGeom>
            </p:spPr>
          </p:pic>
          <p:pic>
            <p:nvPicPr>
              <p:cNvPr id="13" name="Picture 12">
                <a:extLst>
                  <a:ext uri="{FF2B5EF4-FFF2-40B4-BE49-F238E27FC236}">
                    <a16:creationId xmlns:a16="http://schemas.microsoft.com/office/drawing/2014/main" id="{D8DFAE7A-C9D7-9742-8227-E68C7844F7D2}"/>
                  </a:ext>
                </a:extLst>
              </p:cNvPr>
              <p:cNvPicPr>
                <a:picLocks noChangeAspect="1"/>
              </p:cNvPicPr>
              <p:nvPr/>
            </p:nvPicPr>
            <p:blipFill>
              <a:blip r:embed="rId6"/>
              <a:stretch>
                <a:fillRect/>
              </a:stretch>
            </p:blipFill>
            <p:spPr>
              <a:xfrm>
                <a:off x="5755431" y="3571750"/>
                <a:ext cx="1351292" cy="981075"/>
              </a:xfrm>
              <a:prstGeom prst="rect">
                <a:avLst/>
              </a:prstGeom>
            </p:spPr>
          </p:pic>
        </p:grpSp>
        <p:sp>
          <p:nvSpPr>
            <p:cNvPr id="14" name="Title 1">
              <a:extLst>
                <a:ext uri="{FF2B5EF4-FFF2-40B4-BE49-F238E27FC236}">
                  <a16:creationId xmlns:a16="http://schemas.microsoft.com/office/drawing/2014/main" id="{B33DCC7E-944E-634C-8370-E60F7C8CFDC7}"/>
                </a:ext>
              </a:extLst>
            </p:cNvPr>
            <p:cNvSpPr txBox="1">
              <a:spLocks/>
            </p:cNvSpPr>
            <p:nvPr/>
          </p:nvSpPr>
          <p:spPr>
            <a:xfrm>
              <a:off x="4347380" y="2451800"/>
              <a:ext cx="1997271" cy="5047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a:t>VE Stimulus 1</a:t>
              </a:r>
            </a:p>
          </p:txBody>
        </p:sp>
      </p:grpSp>
      <p:sp>
        <p:nvSpPr>
          <p:cNvPr id="18" name="Title 1">
            <a:extLst>
              <a:ext uri="{FF2B5EF4-FFF2-40B4-BE49-F238E27FC236}">
                <a16:creationId xmlns:a16="http://schemas.microsoft.com/office/drawing/2014/main" id="{D06F867F-7E2F-0B46-916E-839E8CC195E3}"/>
              </a:ext>
            </a:extLst>
          </p:cNvPr>
          <p:cNvSpPr txBox="1">
            <a:spLocks/>
          </p:cNvSpPr>
          <p:nvPr/>
        </p:nvSpPr>
        <p:spPr>
          <a:xfrm>
            <a:off x="4007675" y="6148300"/>
            <a:ext cx="4176649" cy="61247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dirty="0"/>
              <a:t>Which target was </a:t>
            </a:r>
            <a:r>
              <a:rPr lang="en-US" sz="2400" b="1" dirty="0">
                <a:latin typeface="+mn-lt"/>
              </a:rPr>
              <a:t>closer</a:t>
            </a:r>
            <a:r>
              <a:rPr lang="en-US" sz="2400" dirty="0"/>
              <a:t> to you? </a:t>
            </a:r>
          </a:p>
        </p:txBody>
      </p:sp>
      <p:sp>
        <p:nvSpPr>
          <p:cNvPr id="19" name="Rounded Rectangle 18">
            <a:extLst>
              <a:ext uri="{FF2B5EF4-FFF2-40B4-BE49-F238E27FC236}">
                <a16:creationId xmlns:a16="http://schemas.microsoft.com/office/drawing/2014/main" id="{634B0396-38A7-6946-94D8-0A72382CDE0B}"/>
              </a:ext>
            </a:extLst>
          </p:cNvPr>
          <p:cNvSpPr/>
          <p:nvPr/>
        </p:nvSpPr>
        <p:spPr>
          <a:xfrm>
            <a:off x="1162432" y="1861595"/>
            <a:ext cx="4314305" cy="411480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itle 1">
            <a:extLst>
              <a:ext uri="{FF2B5EF4-FFF2-40B4-BE49-F238E27FC236}">
                <a16:creationId xmlns:a16="http://schemas.microsoft.com/office/drawing/2014/main" id="{5239CEF2-1F11-F94E-A802-A4C06D4969FC}"/>
              </a:ext>
            </a:extLst>
          </p:cNvPr>
          <p:cNvSpPr txBox="1">
            <a:spLocks/>
          </p:cNvSpPr>
          <p:nvPr/>
        </p:nvSpPr>
        <p:spPr>
          <a:xfrm>
            <a:off x="56808" y="106442"/>
            <a:ext cx="12078383" cy="103554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200" dirty="0"/>
              <a:t>How predictable is discrimination performance from independent verbal judgments (Exp 1)? </a:t>
            </a:r>
          </a:p>
        </p:txBody>
      </p:sp>
    </p:spTree>
    <p:extLst>
      <p:ext uri="{BB962C8B-B14F-4D97-AF65-F5344CB8AC3E}">
        <p14:creationId xmlns:p14="http://schemas.microsoft.com/office/powerpoint/2010/main" val="1975240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B184518C-287D-7399-39AA-B7EF3FF3A1D6}"/>
              </a:ext>
            </a:extLst>
          </p:cNvPr>
          <p:cNvSpPr txBox="1">
            <a:spLocks/>
          </p:cNvSpPr>
          <p:nvPr/>
        </p:nvSpPr>
        <p:spPr>
          <a:xfrm>
            <a:off x="56808" y="106442"/>
            <a:ext cx="12078383" cy="103554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200" dirty="0"/>
              <a:t>How predictable is discrimination performance from independent verbal judgments (Exp 1)? </a:t>
            </a:r>
          </a:p>
        </p:txBody>
      </p:sp>
      <p:pic>
        <p:nvPicPr>
          <p:cNvPr id="11266" name="Picture 2">
            <a:extLst>
              <a:ext uri="{FF2B5EF4-FFF2-40B4-BE49-F238E27FC236}">
                <a16:creationId xmlns:a16="http://schemas.microsoft.com/office/drawing/2014/main" id="{BBE0CA6A-5341-75A2-71EB-528329330F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2476" y="1301459"/>
            <a:ext cx="11187046" cy="54500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14977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4DA12-9439-F7E8-BA32-1B02D119F454}"/>
              </a:ext>
            </a:extLst>
          </p:cNvPr>
          <p:cNvSpPr>
            <a:spLocks noGrp="1"/>
          </p:cNvSpPr>
          <p:nvPr>
            <p:ph type="title"/>
          </p:nvPr>
        </p:nvSpPr>
        <p:spPr>
          <a:xfrm>
            <a:off x="84169" y="272593"/>
            <a:ext cx="12023662" cy="1325563"/>
          </a:xfrm>
        </p:spPr>
        <p:txBody>
          <a:bodyPr>
            <a:normAutofit/>
          </a:bodyPr>
          <a:lstStyle/>
          <a:p>
            <a:r>
              <a:rPr lang="en-US" sz="4200" dirty="0"/>
              <a:t>Do independent verbal judgments predict discrimination accuracy?</a:t>
            </a:r>
          </a:p>
        </p:txBody>
      </p:sp>
      <p:pic>
        <p:nvPicPr>
          <p:cNvPr id="12290" name="Picture 2">
            <a:extLst>
              <a:ext uri="{FF2B5EF4-FFF2-40B4-BE49-F238E27FC236}">
                <a16:creationId xmlns:a16="http://schemas.microsoft.com/office/drawing/2014/main" id="{FD3EA3CF-A8DC-B81F-BA4C-2A5F5F66AA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043" y="2069549"/>
            <a:ext cx="3915645" cy="3915645"/>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a:extLst>
              <a:ext uri="{FF2B5EF4-FFF2-40B4-BE49-F238E27FC236}">
                <a16:creationId xmlns:a16="http://schemas.microsoft.com/office/drawing/2014/main" id="{D9FC1D1C-7DCE-89CD-AE71-B97B5D67BA7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91899" y="2008230"/>
            <a:ext cx="3889366" cy="4038284"/>
          </a:xfrm>
          <a:prstGeom prst="rect">
            <a:avLst/>
          </a:prstGeom>
          <a:noFill/>
          <a:extLst>
            <a:ext uri="{909E8E84-426E-40DD-AFC4-6F175D3DCCD1}">
              <a14:hiddenFill xmlns:a14="http://schemas.microsoft.com/office/drawing/2010/main">
                <a:solidFill>
                  <a:srgbClr val="FFFFFF"/>
                </a:solidFill>
              </a14:hiddenFill>
            </a:ext>
          </a:extLst>
        </p:spPr>
      </p:pic>
      <p:pic>
        <p:nvPicPr>
          <p:cNvPr id="12294" name="Picture 6">
            <a:extLst>
              <a:ext uri="{FF2B5EF4-FFF2-40B4-BE49-F238E27FC236}">
                <a16:creationId xmlns:a16="http://schemas.microsoft.com/office/drawing/2014/main" id="{36C0CB34-6338-BA0B-D0BA-DF25A4D6A0E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17097" y="1910395"/>
            <a:ext cx="3994484" cy="41521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803920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4DA12-9439-F7E8-BA32-1B02D119F454}"/>
              </a:ext>
            </a:extLst>
          </p:cNvPr>
          <p:cNvSpPr>
            <a:spLocks noGrp="1"/>
          </p:cNvSpPr>
          <p:nvPr>
            <p:ph type="title"/>
          </p:nvPr>
        </p:nvSpPr>
        <p:spPr>
          <a:xfrm>
            <a:off x="84169" y="218092"/>
            <a:ext cx="12023662" cy="817979"/>
          </a:xfrm>
        </p:spPr>
        <p:txBody>
          <a:bodyPr>
            <a:normAutofit/>
          </a:bodyPr>
          <a:lstStyle/>
          <a:p>
            <a:r>
              <a:rPr lang="en-US" sz="4000" dirty="0"/>
              <a:t>How does viewing duration impact accuracy?</a:t>
            </a:r>
            <a:endParaRPr lang="en-US" sz="4200" dirty="0"/>
          </a:p>
        </p:txBody>
      </p:sp>
      <p:pic>
        <p:nvPicPr>
          <p:cNvPr id="12290" name="Picture 2">
            <a:extLst>
              <a:ext uri="{FF2B5EF4-FFF2-40B4-BE49-F238E27FC236}">
                <a16:creationId xmlns:a16="http://schemas.microsoft.com/office/drawing/2014/main" id="{FD3EA3CF-A8DC-B81F-BA4C-2A5F5F66AA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043" y="2149759"/>
            <a:ext cx="3915645" cy="3915645"/>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a:extLst>
              <a:ext uri="{FF2B5EF4-FFF2-40B4-BE49-F238E27FC236}">
                <a16:creationId xmlns:a16="http://schemas.microsoft.com/office/drawing/2014/main" id="{D9FC1D1C-7DCE-89CD-AE71-B97B5D67BA7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91899" y="2024272"/>
            <a:ext cx="3889366" cy="4038284"/>
          </a:xfrm>
          <a:prstGeom prst="rect">
            <a:avLst/>
          </a:prstGeom>
          <a:noFill/>
          <a:extLst>
            <a:ext uri="{909E8E84-426E-40DD-AFC4-6F175D3DCCD1}">
              <a14:hiddenFill xmlns:a14="http://schemas.microsoft.com/office/drawing/2010/main">
                <a:solidFill>
                  <a:srgbClr val="FFFFFF"/>
                </a:solidFill>
              </a14:hiddenFill>
            </a:ext>
          </a:extLst>
        </p:spPr>
      </p:pic>
      <p:pic>
        <p:nvPicPr>
          <p:cNvPr id="12294" name="Picture 6">
            <a:extLst>
              <a:ext uri="{FF2B5EF4-FFF2-40B4-BE49-F238E27FC236}">
                <a16:creationId xmlns:a16="http://schemas.microsoft.com/office/drawing/2014/main" id="{36C0CB34-6338-BA0B-D0BA-DF25A4D6A0E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17097" y="1926437"/>
            <a:ext cx="3994484" cy="4152161"/>
          </a:xfrm>
          <a:prstGeom prst="rect">
            <a:avLst/>
          </a:prstGeom>
          <a:noFill/>
          <a:extLst>
            <a:ext uri="{909E8E84-426E-40DD-AFC4-6F175D3DCCD1}">
              <a14:hiddenFill xmlns:a14="http://schemas.microsoft.com/office/drawing/2010/main">
                <a:solidFill>
                  <a:srgbClr val="FFFFFF"/>
                </a:solidFill>
              </a14:hiddenFill>
            </a:ext>
          </a:extLst>
        </p:spPr>
      </p:pic>
      <p:sp>
        <p:nvSpPr>
          <p:cNvPr id="4" name="Right Bracket 3">
            <a:extLst>
              <a:ext uri="{FF2B5EF4-FFF2-40B4-BE49-F238E27FC236}">
                <a16:creationId xmlns:a16="http://schemas.microsoft.com/office/drawing/2014/main" id="{E4B276A9-DBE0-BD49-1D18-F4060802BFBD}"/>
              </a:ext>
            </a:extLst>
          </p:cNvPr>
          <p:cNvSpPr/>
          <p:nvPr/>
        </p:nvSpPr>
        <p:spPr>
          <a:xfrm rot="5400000" flipH="1">
            <a:off x="5929674" y="-2292355"/>
            <a:ext cx="213815" cy="7932243"/>
          </a:xfrm>
          <a:prstGeom prst="rightBracket">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5769C4E2-BCA6-5444-A6FC-5FFD18645FF9}"/>
                  </a:ext>
                </a:extLst>
              </p:cNvPr>
              <p:cNvSpPr txBox="1"/>
              <p:nvPr/>
            </p:nvSpPr>
            <p:spPr>
              <a:xfrm>
                <a:off x="5855374" y="1240942"/>
                <a:ext cx="362413"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p:sp>
            <p:nvSpPr>
              <p:cNvPr id="5" name="TextBox 4">
                <a:extLst>
                  <a:ext uri="{FF2B5EF4-FFF2-40B4-BE49-F238E27FC236}">
                    <a16:creationId xmlns:a16="http://schemas.microsoft.com/office/drawing/2014/main" id="{5769C4E2-BCA6-5444-A6FC-5FFD18645FF9}"/>
                  </a:ext>
                </a:extLst>
              </p:cNvPr>
              <p:cNvSpPr txBox="1">
                <a:spLocks noRot="1" noChangeAspect="1" noMove="1" noResize="1" noEditPoints="1" noAdjustHandles="1" noChangeArrowheads="1" noChangeShapeType="1" noTextEdit="1"/>
              </p:cNvSpPr>
              <p:nvPr/>
            </p:nvSpPr>
            <p:spPr>
              <a:xfrm>
                <a:off x="5855374" y="1240942"/>
                <a:ext cx="362413" cy="276999"/>
              </a:xfrm>
              <a:prstGeom prst="rect">
                <a:avLst/>
              </a:prstGeom>
              <a:blipFill>
                <a:blip r:embed="rId6"/>
                <a:stretch>
                  <a:fillRect l="-13793" r="-10345"/>
                </a:stretch>
              </a:blipFill>
            </p:spPr>
            <p:txBody>
              <a:bodyPr/>
              <a:lstStyle/>
              <a:p>
                <a:r>
                  <a:rPr lang="en-US">
                    <a:noFill/>
                  </a:rPr>
                  <a:t> </a:t>
                </a:r>
              </a:p>
            </p:txBody>
          </p:sp>
        </mc:Fallback>
      </mc:AlternateContent>
    </p:spTree>
    <p:extLst>
      <p:ext uri="{BB962C8B-B14F-4D97-AF65-F5344CB8AC3E}">
        <p14:creationId xmlns:p14="http://schemas.microsoft.com/office/powerpoint/2010/main" val="150811342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D70F95-60C2-B12C-8C82-E475725A2439}"/>
              </a:ext>
            </a:extLst>
          </p:cNvPr>
          <p:cNvSpPr>
            <a:spLocks noGrp="1"/>
          </p:cNvSpPr>
          <p:nvPr>
            <p:ph type="title"/>
          </p:nvPr>
        </p:nvSpPr>
        <p:spPr>
          <a:xfrm>
            <a:off x="-1" y="98591"/>
            <a:ext cx="12063663" cy="1325563"/>
          </a:xfrm>
        </p:spPr>
        <p:txBody>
          <a:bodyPr>
            <a:normAutofit/>
          </a:bodyPr>
          <a:lstStyle/>
          <a:p>
            <a:r>
              <a:rPr lang="en-US" sz="4000" dirty="0"/>
              <a:t>Do independent verbal judgments predict discrimination reaction time?</a:t>
            </a:r>
          </a:p>
        </p:txBody>
      </p:sp>
      <p:pic>
        <p:nvPicPr>
          <p:cNvPr id="4" name="Picture 3">
            <a:extLst>
              <a:ext uri="{FF2B5EF4-FFF2-40B4-BE49-F238E27FC236}">
                <a16:creationId xmlns:a16="http://schemas.microsoft.com/office/drawing/2014/main" id="{A9CAEE6A-B994-5830-523C-F235CFA27255}"/>
              </a:ext>
            </a:extLst>
          </p:cNvPr>
          <p:cNvPicPr>
            <a:picLocks noChangeAspect="1"/>
          </p:cNvPicPr>
          <p:nvPr/>
        </p:nvPicPr>
        <p:blipFill>
          <a:blip r:embed="rId2"/>
          <a:stretch>
            <a:fillRect/>
          </a:stretch>
        </p:blipFill>
        <p:spPr>
          <a:xfrm>
            <a:off x="3097129" y="761667"/>
            <a:ext cx="5997742" cy="5997742"/>
          </a:xfrm>
          <a:prstGeom prst="rect">
            <a:avLst/>
          </a:prstGeom>
        </p:spPr>
      </p:pic>
    </p:spTree>
    <p:extLst>
      <p:ext uri="{BB962C8B-B14F-4D97-AF65-F5344CB8AC3E}">
        <p14:creationId xmlns:p14="http://schemas.microsoft.com/office/powerpoint/2010/main" val="41088213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142AE490-5008-C744-8697-4C30A747B255}"/>
              </a:ext>
            </a:extLst>
          </p:cNvPr>
          <p:cNvSpPr txBox="1"/>
          <p:nvPr/>
        </p:nvSpPr>
        <p:spPr>
          <a:xfrm>
            <a:off x="214745" y="1064496"/>
            <a:ext cx="5537662" cy="5414367"/>
          </a:xfrm>
          <a:prstGeom prst="rect">
            <a:avLst/>
          </a:prstGeom>
          <a:noFill/>
        </p:spPr>
        <p:txBody>
          <a:bodyPr wrap="square" rtlCol="0">
            <a:spAutoFit/>
          </a:bodyPr>
          <a:lstStyle/>
          <a:p>
            <a:pPr marL="457200" indent="-457200">
              <a:lnSpc>
                <a:spcPct val="200000"/>
              </a:lnSpc>
              <a:buAutoNum type="arabicPeriod"/>
            </a:pPr>
            <a:r>
              <a:rPr lang="en-US" sz="2200" dirty="0"/>
              <a:t>Visible Ground Plane</a:t>
            </a:r>
          </a:p>
          <a:p>
            <a:pPr marL="457200" indent="-457200">
              <a:lnSpc>
                <a:spcPct val="200000"/>
              </a:lnSpc>
              <a:buAutoNum type="arabicPeriod"/>
            </a:pPr>
            <a:endParaRPr lang="en-US" sz="2200" dirty="0"/>
          </a:p>
          <a:p>
            <a:pPr marL="457200" indent="-457200">
              <a:lnSpc>
                <a:spcPct val="200000"/>
              </a:lnSpc>
              <a:buAutoNum type="arabicPeriod"/>
            </a:pPr>
            <a:r>
              <a:rPr lang="en-US" sz="2200" dirty="0">
                <a:solidFill>
                  <a:schemeClr val="bg1"/>
                </a:solidFill>
              </a:rPr>
              <a:t>Texture Gradient</a:t>
            </a:r>
          </a:p>
          <a:p>
            <a:pPr marL="457200" indent="-457200">
              <a:lnSpc>
                <a:spcPct val="200000"/>
              </a:lnSpc>
              <a:buAutoNum type="arabicPeriod"/>
            </a:pPr>
            <a:endParaRPr lang="en-US" sz="2200" dirty="0">
              <a:solidFill>
                <a:schemeClr val="bg1"/>
              </a:solidFill>
            </a:endParaRPr>
          </a:p>
          <a:p>
            <a:pPr marL="457200" indent="-457200">
              <a:lnSpc>
                <a:spcPct val="200000"/>
              </a:lnSpc>
              <a:buAutoNum type="arabicPeriod"/>
            </a:pPr>
            <a:r>
              <a:rPr lang="en-US" sz="2200" dirty="0">
                <a:solidFill>
                  <a:schemeClr val="bg1"/>
                </a:solidFill>
              </a:rPr>
              <a:t>Relative Size </a:t>
            </a:r>
          </a:p>
          <a:p>
            <a:pPr marL="457200" indent="-457200">
              <a:lnSpc>
                <a:spcPct val="200000"/>
              </a:lnSpc>
              <a:buAutoNum type="arabicPeriod"/>
            </a:pPr>
            <a:r>
              <a:rPr lang="en-US" sz="2200" dirty="0">
                <a:solidFill>
                  <a:schemeClr val="bg1"/>
                </a:solidFill>
              </a:rPr>
              <a:t>Angular Declination</a:t>
            </a:r>
          </a:p>
          <a:p>
            <a:pPr marL="457200" indent="-457200">
              <a:lnSpc>
                <a:spcPct val="200000"/>
              </a:lnSpc>
              <a:buAutoNum type="arabicPeriod"/>
            </a:pPr>
            <a:endParaRPr lang="en-US" sz="2200" dirty="0">
              <a:solidFill>
                <a:schemeClr val="bg1"/>
              </a:solidFill>
            </a:endParaRPr>
          </a:p>
          <a:p>
            <a:pPr marL="457200" indent="-457200">
              <a:lnSpc>
                <a:spcPct val="200000"/>
              </a:lnSpc>
              <a:buAutoNum type="arabicPeriod"/>
            </a:pPr>
            <a:r>
              <a:rPr lang="en-US" sz="2200" dirty="0">
                <a:solidFill>
                  <a:schemeClr val="bg1"/>
                </a:solidFill>
              </a:rPr>
              <a:t>Familiar Size  </a:t>
            </a:r>
          </a:p>
        </p:txBody>
      </p:sp>
      <p:pic>
        <p:nvPicPr>
          <p:cNvPr id="5" name="Picture 4" descr="A small house in front of a brick building&#10;&#10;Description automatically generated">
            <a:extLst>
              <a:ext uri="{FF2B5EF4-FFF2-40B4-BE49-F238E27FC236}">
                <a16:creationId xmlns:a16="http://schemas.microsoft.com/office/drawing/2014/main" id="{35F06400-E5E8-2545-A96D-44BAD6A1F2DE}"/>
              </a:ext>
            </a:extLst>
          </p:cNvPr>
          <p:cNvPicPr>
            <a:picLocks noChangeAspect="1"/>
          </p:cNvPicPr>
          <p:nvPr/>
        </p:nvPicPr>
        <p:blipFill>
          <a:blip r:embed="rId3"/>
          <a:stretch>
            <a:fillRect/>
          </a:stretch>
        </p:blipFill>
        <p:spPr>
          <a:xfrm>
            <a:off x="6144788" y="0"/>
            <a:ext cx="5143500" cy="6858000"/>
          </a:xfrm>
          <a:prstGeom prst="rect">
            <a:avLst/>
          </a:prstGeom>
        </p:spPr>
      </p:pic>
      <p:sp>
        <p:nvSpPr>
          <p:cNvPr id="4" name="TextBox 3">
            <a:extLst>
              <a:ext uri="{FF2B5EF4-FFF2-40B4-BE49-F238E27FC236}">
                <a16:creationId xmlns:a16="http://schemas.microsoft.com/office/drawing/2014/main" id="{03C28245-0DC7-914C-BD13-40D3C0266F97}"/>
              </a:ext>
            </a:extLst>
          </p:cNvPr>
          <p:cNvSpPr txBox="1"/>
          <p:nvPr/>
        </p:nvSpPr>
        <p:spPr>
          <a:xfrm>
            <a:off x="0" y="110389"/>
            <a:ext cx="6096000" cy="954107"/>
          </a:xfrm>
          <a:prstGeom prst="rect">
            <a:avLst/>
          </a:prstGeom>
          <a:noFill/>
        </p:spPr>
        <p:txBody>
          <a:bodyPr wrap="square" rtlCol="0">
            <a:spAutoFit/>
          </a:bodyPr>
          <a:lstStyle/>
          <a:p>
            <a:pPr algn="ctr"/>
            <a:r>
              <a:rPr lang="en-US" sz="2800" dirty="0"/>
              <a:t>What cues facilitate depth perception in natural environments?</a:t>
            </a:r>
          </a:p>
        </p:txBody>
      </p:sp>
      <p:pic>
        <p:nvPicPr>
          <p:cNvPr id="21" name="Picture 20" descr="A close up of a logo&#10;&#10;Description automatically generated">
            <a:extLst>
              <a:ext uri="{FF2B5EF4-FFF2-40B4-BE49-F238E27FC236}">
                <a16:creationId xmlns:a16="http://schemas.microsoft.com/office/drawing/2014/main" id="{F50C3FEA-11FA-2A44-8E35-62DFE1AD4B4D}"/>
              </a:ext>
            </a:extLst>
          </p:cNvPr>
          <p:cNvPicPr>
            <a:picLocks noChangeAspect="1"/>
          </p:cNvPicPr>
          <p:nvPr/>
        </p:nvPicPr>
        <p:blipFill rotWithShape="1">
          <a:blip r:embed="rId4"/>
          <a:srcRect b="59011"/>
          <a:stretch/>
        </p:blipFill>
        <p:spPr>
          <a:xfrm>
            <a:off x="661968" y="1660133"/>
            <a:ext cx="1636867" cy="852078"/>
          </a:xfrm>
          <a:prstGeom prst="rect">
            <a:avLst/>
          </a:prstGeom>
        </p:spPr>
      </p:pic>
      <p:sp>
        <p:nvSpPr>
          <p:cNvPr id="9" name="Trapezoid 8">
            <a:extLst>
              <a:ext uri="{FF2B5EF4-FFF2-40B4-BE49-F238E27FC236}">
                <a16:creationId xmlns:a16="http://schemas.microsoft.com/office/drawing/2014/main" id="{BA8C7E3F-610D-6042-81E0-6A79366BBA25}"/>
              </a:ext>
            </a:extLst>
          </p:cNvPr>
          <p:cNvSpPr/>
          <p:nvPr/>
        </p:nvSpPr>
        <p:spPr>
          <a:xfrm>
            <a:off x="8645105" y="4800600"/>
            <a:ext cx="2471738" cy="2057400"/>
          </a:xfrm>
          <a:prstGeom prst="trapezoid">
            <a:avLst>
              <a:gd name="adj" fmla="val 35281"/>
            </a:avLst>
          </a:prstGeom>
          <a:solidFill>
            <a:srgbClr val="FF0000">
              <a:alpha val="2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511115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877F5FC-BA53-BA6B-D50A-FDF9BAE82F37}"/>
              </a:ext>
            </a:extLst>
          </p:cNvPr>
          <p:cNvPicPr>
            <a:picLocks noChangeAspect="1"/>
          </p:cNvPicPr>
          <p:nvPr/>
        </p:nvPicPr>
        <p:blipFill>
          <a:blip r:embed="rId2"/>
          <a:stretch>
            <a:fillRect/>
          </a:stretch>
        </p:blipFill>
        <p:spPr>
          <a:xfrm>
            <a:off x="3097129" y="761667"/>
            <a:ext cx="5997742" cy="5997742"/>
          </a:xfrm>
          <a:prstGeom prst="rect">
            <a:avLst/>
          </a:prstGeom>
        </p:spPr>
      </p:pic>
      <p:sp>
        <p:nvSpPr>
          <p:cNvPr id="2" name="Title 1">
            <a:extLst>
              <a:ext uri="{FF2B5EF4-FFF2-40B4-BE49-F238E27FC236}">
                <a16:creationId xmlns:a16="http://schemas.microsoft.com/office/drawing/2014/main" id="{41D70F95-60C2-B12C-8C82-E475725A2439}"/>
              </a:ext>
            </a:extLst>
          </p:cNvPr>
          <p:cNvSpPr>
            <a:spLocks noGrp="1"/>
          </p:cNvSpPr>
          <p:nvPr>
            <p:ph type="title"/>
          </p:nvPr>
        </p:nvSpPr>
        <p:spPr>
          <a:xfrm>
            <a:off x="-1" y="98591"/>
            <a:ext cx="12063663" cy="1325563"/>
          </a:xfrm>
        </p:spPr>
        <p:txBody>
          <a:bodyPr>
            <a:normAutofit/>
          </a:bodyPr>
          <a:lstStyle/>
          <a:p>
            <a:r>
              <a:rPr lang="en-US" sz="4000" dirty="0"/>
              <a:t>Do independent verbal judgments predict discrimination reaction time?</a:t>
            </a:r>
          </a:p>
        </p:txBody>
      </p:sp>
    </p:spTree>
    <p:extLst>
      <p:ext uri="{BB962C8B-B14F-4D97-AF65-F5344CB8AC3E}">
        <p14:creationId xmlns:p14="http://schemas.microsoft.com/office/powerpoint/2010/main" val="38552068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2513BA1-D504-CAAC-C1A5-46317F96904E}"/>
              </a:ext>
            </a:extLst>
          </p:cNvPr>
          <p:cNvPicPr>
            <a:picLocks noChangeAspect="1"/>
          </p:cNvPicPr>
          <p:nvPr/>
        </p:nvPicPr>
        <p:blipFill>
          <a:blip r:embed="rId2"/>
          <a:stretch>
            <a:fillRect/>
          </a:stretch>
        </p:blipFill>
        <p:spPr>
          <a:xfrm>
            <a:off x="3097129" y="761667"/>
            <a:ext cx="5997742" cy="5997742"/>
          </a:xfrm>
          <a:prstGeom prst="rect">
            <a:avLst/>
          </a:prstGeom>
        </p:spPr>
      </p:pic>
      <p:sp>
        <p:nvSpPr>
          <p:cNvPr id="2" name="Title 1">
            <a:extLst>
              <a:ext uri="{FF2B5EF4-FFF2-40B4-BE49-F238E27FC236}">
                <a16:creationId xmlns:a16="http://schemas.microsoft.com/office/drawing/2014/main" id="{41D70F95-60C2-B12C-8C82-E475725A2439}"/>
              </a:ext>
            </a:extLst>
          </p:cNvPr>
          <p:cNvSpPr>
            <a:spLocks noGrp="1"/>
          </p:cNvSpPr>
          <p:nvPr>
            <p:ph type="title"/>
          </p:nvPr>
        </p:nvSpPr>
        <p:spPr>
          <a:xfrm>
            <a:off x="-1" y="98591"/>
            <a:ext cx="12063663" cy="1325563"/>
          </a:xfrm>
        </p:spPr>
        <p:txBody>
          <a:bodyPr>
            <a:normAutofit/>
          </a:bodyPr>
          <a:lstStyle/>
          <a:p>
            <a:r>
              <a:rPr lang="en-US" sz="4000" dirty="0"/>
              <a:t>Do independent verbal judgments predict discrimination reaction time?</a:t>
            </a:r>
          </a:p>
        </p:txBody>
      </p:sp>
    </p:spTree>
    <p:extLst>
      <p:ext uri="{BB962C8B-B14F-4D97-AF65-F5344CB8AC3E}">
        <p14:creationId xmlns:p14="http://schemas.microsoft.com/office/powerpoint/2010/main" val="90306809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2513BA1-D504-CAAC-C1A5-46317F96904E}"/>
              </a:ext>
            </a:extLst>
          </p:cNvPr>
          <p:cNvPicPr>
            <a:picLocks noChangeAspect="1"/>
          </p:cNvPicPr>
          <p:nvPr/>
        </p:nvPicPr>
        <p:blipFill>
          <a:blip r:embed="rId2"/>
          <a:stretch>
            <a:fillRect/>
          </a:stretch>
        </p:blipFill>
        <p:spPr>
          <a:xfrm>
            <a:off x="3097129" y="761667"/>
            <a:ext cx="5997742" cy="5997742"/>
          </a:xfrm>
          <a:prstGeom prst="rect">
            <a:avLst/>
          </a:prstGeom>
        </p:spPr>
      </p:pic>
      <p:sp>
        <p:nvSpPr>
          <p:cNvPr id="2" name="Title 1">
            <a:extLst>
              <a:ext uri="{FF2B5EF4-FFF2-40B4-BE49-F238E27FC236}">
                <a16:creationId xmlns:a16="http://schemas.microsoft.com/office/drawing/2014/main" id="{41D70F95-60C2-B12C-8C82-E475725A2439}"/>
              </a:ext>
            </a:extLst>
          </p:cNvPr>
          <p:cNvSpPr>
            <a:spLocks noGrp="1"/>
          </p:cNvSpPr>
          <p:nvPr>
            <p:ph type="title"/>
          </p:nvPr>
        </p:nvSpPr>
        <p:spPr>
          <a:xfrm>
            <a:off x="-1" y="98591"/>
            <a:ext cx="12063663" cy="1325563"/>
          </a:xfrm>
        </p:spPr>
        <p:txBody>
          <a:bodyPr>
            <a:normAutofit/>
          </a:bodyPr>
          <a:lstStyle/>
          <a:p>
            <a:r>
              <a:rPr lang="en-US" sz="4000" dirty="0"/>
              <a:t>Do independent verbal judgments predict discrimination reaction time?</a:t>
            </a:r>
          </a:p>
        </p:txBody>
      </p:sp>
      <p:grpSp>
        <p:nvGrpSpPr>
          <p:cNvPr id="3" name="Group 2">
            <a:extLst>
              <a:ext uri="{FF2B5EF4-FFF2-40B4-BE49-F238E27FC236}">
                <a16:creationId xmlns:a16="http://schemas.microsoft.com/office/drawing/2014/main" id="{857926B7-E556-2819-BA89-855FB75D53F8}"/>
              </a:ext>
            </a:extLst>
          </p:cNvPr>
          <p:cNvGrpSpPr/>
          <p:nvPr/>
        </p:nvGrpSpPr>
        <p:grpSpPr>
          <a:xfrm>
            <a:off x="9046745" y="5630779"/>
            <a:ext cx="1091866" cy="649304"/>
            <a:chOff x="3686898" y="1161588"/>
            <a:chExt cx="988195" cy="720426"/>
          </a:xfrm>
        </p:grpSpPr>
        <p:sp>
          <p:nvSpPr>
            <p:cNvPr id="7" name="Right Bracket 6">
              <a:extLst>
                <a:ext uri="{FF2B5EF4-FFF2-40B4-BE49-F238E27FC236}">
                  <a16:creationId xmlns:a16="http://schemas.microsoft.com/office/drawing/2014/main" id="{826E3CC9-AC4C-8D3E-7004-9601605201AA}"/>
                </a:ext>
              </a:extLst>
            </p:cNvPr>
            <p:cNvSpPr/>
            <p:nvPr/>
          </p:nvSpPr>
          <p:spPr>
            <a:xfrm>
              <a:off x="4155845" y="1173206"/>
              <a:ext cx="163325" cy="708808"/>
            </a:xfrm>
            <a:prstGeom prst="rightBracket">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Right Bracket 7">
              <a:extLst>
                <a:ext uri="{FF2B5EF4-FFF2-40B4-BE49-F238E27FC236}">
                  <a16:creationId xmlns:a16="http://schemas.microsoft.com/office/drawing/2014/main" id="{A3874585-52F4-4418-AF25-8804220C7085}"/>
                </a:ext>
              </a:extLst>
            </p:cNvPr>
            <p:cNvSpPr/>
            <p:nvPr/>
          </p:nvSpPr>
          <p:spPr>
            <a:xfrm>
              <a:off x="3686898" y="1161588"/>
              <a:ext cx="127203" cy="348595"/>
            </a:xfrm>
            <a:prstGeom prst="rightBracket">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FE64EC3-AD40-2C68-7EBD-83AC8369C124}"/>
                    </a:ext>
                  </a:extLst>
                </p:cNvPr>
                <p:cNvSpPr txBox="1"/>
                <p:nvPr/>
              </p:nvSpPr>
              <p:spPr>
                <a:xfrm>
                  <a:off x="4312680" y="1394919"/>
                  <a:ext cx="362413"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7" name="TextBox 16">
                  <a:extLst>
                    <a:ext uri="{FF2B5EF4-FFF2-40B4-BE49-F238E27FC236}">
                      <a16:creationId xmlns:a16="http://schemas.microsoft.com/office/drawing/2014/main" id="{94128376-2874-8232-6400-01A2D935AAD0}"/>
                    </a:ext>
                  </a:extLst>
                </p:cNvPr>
                <p:cNvSpPr txBox="1">
                  <a:spLocks noRot="1" noChangeAspect="1" noMove="1" noResize="1" noEditPoints="1" noAdjustHandles="1" noChangeArrowheads="1" noChangeShapeType="1" noTextEdit="1"/>
                </p:cNvSpPr>
                <p:nvPr/>
              </p:nvSpPr>
              <p:spPr>
                <a:xfrm>
                  <a:off x="4312680" y="1394919"/>
                  <a:ext cx="362413" cy="276999"/>
                </a:xfrm>
                <a:prstGeom prst="rect">
                  <a:avLst/>
                </a:prstGeom>
                <a:blipFill>
                  <a:blip r:embed="rId4"/>
                  <a:stretch>
                    <a:fillRect l="-10345" r="-10345"/>
                  </a:stretch>
                </a:blipFill>
              </p:spPr>
              <p:txBody>
                <a:bodyPr/>
                <a:lstStyle/>
                <a:p>
                  <a:r>
                    <a:rPr lang="en-US">
                      <a:noFill/>
                    </a:rPr>
                    <a:t> </a:t>
                  </a:r>
                </a:p>
              </p:txBody>
            </p:sp>
          </mc:Fallback>
        </mc:AlternateContent>
        <p:sp>
          <p:nvSpPr>
            <p:cNvPr id="10" name="Right Bracket 9">
              <a:extLst>
                <a:ext uri="{FF2B5EF4-FFF2-40B4-BE49-F238E27FC236}">
                  <a16:creationId xmlns:a16="http://schemas.microsoft.com/office/drawing/2014/main" id="{F2517ED6-B92C-E497-C065-783B447A1E13}"/>
                </a:ext>
              </a:extLst>
            </p:cNvPr>
            <p:cNvSpPr/>
            <p:nvPr/>
          </p:nvSpPr>
          <p:spPr>
            <a:xfrm>
              <a:off x="3686898" y="1533419"/>
              <a:ext cx="127203" cy="348595"/>
            </a:xfrm>
            <a:prstGeom prst="rightBracket">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7D2B1B90-838E-72C3-0491-BE3FA6ABEF84}"/>
                    </a:ext>
                  </a:extLst>
                </p:cNvPr>
                <p:cNvSpPr txBox="1"/>
                <p:nvPr/>
              </p:nvSpPr>
              <p:spPr>
                <a:xfrm>
                  <a:off x="3848273" y="1233184"/>
                  <a:ext cx="362413"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9" name="TextBox 18">
                  <a:extLst>
                    <a:ext uri="{FF2B5EF4-FFF2-40B4-BE49-F238E27FC236}">
                      <a16:creationId xmlns:a16="http://schemas.microsoft.com/office/drawing/2014/main" id="{276C81B1-4564-C93C-4814-DFC36BA0D10A}"/>
                    </a:ext>
                  </a:extLst>
                </p:cNvPr>
                <p:cNvSpPr txBox="1">
                  <a:spLocks noRot="1" noChangeAspect="1" noMove="1" noResize="1" noEditPoints="1" noAdjustHandles="1" noChangeArrowheads="1" noChangeShapeType="1" noTextEdit="1"/>
                </p:cNvSpPr>
                <p:nvPr/>
              </p:nvSpPr>
              <p:spPr>
                <a:xfrm>
                  <a:off x="3848273" y="1233184"/>
                  <a:ext cx="362413" cy="276999"/>
                </a:xfrm>
                <a:prstGeom prst="rect">
                  <a:avLst/>
                </a:prstGeom>
                <a:blipFill>
                  <a:blip r:embed="rId5"/>
                  <a:stretch>
                    <a:fillRect l="-10000" r="-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EB2190BB-AAB6-8B7F-6822-5D15495DFAF3}"/>
                    </a:ext>
                  </a:extLst>
                </p:cNvPr>
                <p:cNvSpPr txBox="1"/>
                <p:nvPr/>
              </p:nvSpPr>
              <p:spPr>
                <a:xfrm>
                  <a:off x="3854763" y="1549099"/>
                  <a:ext cx="362413"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20" name="TextBox 19">
                  <a:extLst>
                    <a:ext uri="{FF2B5EF4-FFF2-40B4-BE49-F238E27FC236}">
                      <a16:creationId xmlns:a16="http://schemas.microsoft.com/office/drawing/2014/main" id="{8B8FCE5D-7461-64F0-78E9-63095FD8BEBF}"/>
                    </a:ext>
                  </a:extLst>
                </p:cNvPr>
                <p:cNvSpPr txBox="1">
                  <a:spLocks noRot="1" noChangeAspect="1" noMove="1" noResize="1" noEditPoints="1" noAdjustHandles="1" noChangeArrowheads="1" noChangeShapeType="1" noTextEdit="1"/>
                </p:cNvSpPr>
                <p:nvPr/>
              </p:nvSpPr>
              <p:spPr>
                <a:xfrm>
                  <a:off x="3854763" y="1549099"/>
                  <a:ext cx="362413" cy="276999"/>
                </a:xfrm>
                <a:prstGeom prst="rect">
                  <a:avLst/>
                </a:prstGeom>
                <a:blipFill>
                  <a:blip r:embed="rId6"/>
                  <a:stretch>
                    <a:fillRect l="-10345" r="-10345"/>
                  </a:stretch>
                </a:blipFill>
              </p:spPr>
              <p:txBody>
                <a:bodyPr/>
                <a:lstStyle/>
                <a:p>
                  <a:r>
                    <a:rPr lang="en-US">
                      <a:noFill/>
                    </a:rPr>
                    <a:t> </a:t>
                  </a:r>
                </a:p>
              </p:txBody>
            </p:sp>
          </mc:Fallback>
        </mc:AlternateContent>
      </p:grpSp>
      <p:sp>
        <p:nvSpPr>
          <p:cNvPr id="13" name="TextBox 12">
            <a:extLst>
              <a:ext uri="{FF2B5EF4-FFF2-40B4-BE49-F238E27FC236}">
                <a16:creationId xmlns:a16="http://schemas.microsoft.com/office/drawing/2014/main" id="{7D17EEFB-12B6-76D1-5C52-D26E0AA6D9AD}"/>
              </a:ext>
            </a:extLst>
          </p:cNvPr>
          <p:cNvSpPr txBox="1"/>
          <p:nvPr/>
        </p:nvSpPr>
        <p:spPr>
          <a:xfrm>
            <a:off x="0" y="6396335"/>
            <a:ext cx="5759309" cy="461665"/>
          </a:xfrm>
          <a:prstGeom prst="rect">
            <a:avLst/>
          </a:prstGeom>
          <a:noFill/>
        </p:spPr>
        <p:txBody>
          <a:bodyPr wrap="square" rtlCol="0">
            <a:spAutoFit/>
          </a:bodyPr>
          <a:lstStyle/>
          <a:p>
            <a:r>
              <a:rPr lang="en-US" sz="1200" i="1" dirty="0"/>
              <a:t>Note: </a:t>
            </a:r>
            <a:r>
              <a:rPr lang="en-US" sz="1200" dirty="0"/>
              <a:t>Pairwise duration independent t-tests</a:t>
            </a:r>
          </a:p>
          <a:p>
            <a:r>
              <a:rPr lang="en-US" sz="1200" dirty="0"/>
              <a:t>*** Indicates p &lt; 0.001 </a:t>
            </a:r>
          </a:p>
        </p:txBody>
      </p:sp>
    </p:spTree>
    <p:extLst>
      <p:ext uri="{BB962C8B-B14F-4D97-AF65-F5344CB8AC3E}">
        <p14:creationId xmlns:p14="http://schemas.microsoft.com/office/powerpoint/2010/main" val="238202568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DD1B6-35E8-5A4F-819C-EEFA7A590B59}"/>
              </a:ext>
            </a:extLst>
          </p:cNvPr>
          <p:cNvSpPr>
            <a:spLocks noGrp="1"/>
          </p:cNvSpPr>
          <p:nvPr>
            <p:ph type="title"/>
          </p:nvPr>
        </p:nvSpPr>
        <p:spPr>
          <a:xfrm>
            <a:off x="316857" y="160014"/>
            <a:ext cx="11553580" cy="1078424"/>
          </a:xfrm>
        </p:spPr>
        <p:txBody>
          <a:bodyPr>
            <a:normAutofit/>
          </a:bodyPr>
          <a:lstStyle/>
          <a:p>
            <a:pPr algn="ctr"/>
            <a:r>
              <a:rPr lang="en-US" dirty="0"/>
              <a:t>Spatial Information Processing in Pictured Scenes</a:t>
            </a:r>
          </a:p>
        </p:txBody>
      </p:sp>
      <p:sp>
        <p:nvSpPr>
          <p:cNvPr id="3" name="Content Placeholder 2">
            <a:extLst>
              <a:ext uri="{FF2B5EF4-FFF2-40B4-BE49-F238E27FC236}">
                <a16:creationId xmlns:a16="http://schemas.microsoft.com/office/drawing/2014/main" id="{167B00F9-41CA-0744-B922-2C85BF785B72}"/>
              </a:ext>
            </a:extLst>
          </p:cNvPr>
          <p:cNvSpPr>
            <a:spLocks noGrp="1"/>
          </p:cNvSpPr>
          <p:nvPr>
            <p:ph idx="1"/>
          </p:nvPr>
        </p:nvSpPr>
        <p:spPr>
          <a:xfrm>
            <a:off x="321563" y="1037450"/>
            <a:ext cx="11553580" cy="2986549"/>
          </a:xfrm>
        </p:spPr>
        <p:txBody>
          <a:bodyPr anchor="ctr">
            <a:normAutofit/>
          </a:bodyPr>
          <a:lstStyle/>
          <a:p>
            <a:pPr marL="514350" indent="-514350">
              <a:lnSpc>
                <a:spcPct val="150000"/>
              </a:lnSpc>
              <a:buAutoNum type="arabicPeriod"/>
            </a:pPr>
            <a:r>
              <a:rPr lang="en-US" sz="2400" dirty="0">
                <a:solidFill>
                  <a:schemeClr val="bg1">
                    <a:lumMod val="65000"/>
                  </a:schemeClr>
                </a:solidFill>
              </a:rPr>
              <a:t>Can people reliably judge distance in pictured scenes? </a:t>
            </a:r>
          </a:p>
          <a:p>
            <a:pPr marL="514350" indent="-514350">
              <a:lnSpc>
                <a:spcPct val="150000"/>
              </a:lnSpc>
              <a:buAutoNum type="arabicPeriod"/>
            </a:pPr>
            <a:r>
              <a:rPr lang="en-US" sz="2400" b="1" dirty="0"/>
              <a:t>Does individual behavior for unique images generalize across tasks? </a:t>
            </a:r>
            <a:endParaRPr lang="en-US" sz="2000" b="1" dirty="0"/>
          </a:p>
          <a:p>
            <a:pPr marL="514350" indent="-514350">
              <a:lnSpc>
                <a:spcPct val="150000"/>
              </a:lnSpc>
              <a:buAutoNum type="arabicPeriod"/>
            </a:pPr>
            <a:r>
              <a:rPr lang="en-US" sz="2400" dirty="0">
                <a:solidFill>
                  <a:schemeClr val="bg1">
                    <a:lumMod val="65000"/>
                  </a:schemeClr>
                </a:solidFill>
              </a:rPr>
              <a:t>What is the relative utility of depth cues in pictured scenes? </a:t>
            </a:r>
          </a:p>
        </p:txBody>
      </p:sp>
      <p:sp>
        <p:nvSpPr>
          <p:cNvPr id="9" name="Rounded Rectangle 8">
            <a:extLst>
              <a:ext uri="{FF2B5EF4-FFF2-40B4-BE49-F238E27FC236}">
                <a16:creationId xmlns:a16="http://schemas.microsoft.com/office/drawing/2014/main" id="{888EE691-B7C8-084E-8B93-52615155069C}"/>
              </a:ext>
            </a:extLst>
          </p:cNvPr>
          <p:cNvSpPr/>
          <p:nvPr/>
        </p:nvSpPr>
        <p:spPr>
          <a:xfrm>
            <a:off x="3490113" y="4359085"/>
            <a:ext cx="1827493" cy="719449"/>
          </a:xfrm>
          <a:prstGeom prst="roundRect">
            <a:avLst/>
          </a:prstGeom>
          <a:solidFill>
            <a:schemeClr val="accent6">
              <a:lumMod val="20000"/>
              <a:lumOff val="80000"/>
            </a:schemeClr>
          </a:solidFill>
          <a:ln w="127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Verbal Judgment</a:t>
            </a:r>
          </a:p>
        </p:txBody>
      </p:sp>
      <p:sp>
        <p:nvSpPr>
          <p:cNvPr id="11" name="Rounded Rectangle 10">
            <a:extLst>
              <a:ext uri="{FF2B5EF4-FFF2-40B4-BE49-F238E27FC236}">
                <a16:creationId xmlns:a16="http://schemas.microsoft.com/office/drawing/2014/main" id="{DFDFEC05-5559-E544-B9EA-0478544AEC2E}"/>
              </a:ext>
            </a:extLst>
          </p:cNvPr>
          <p:cNvSpPr/>
          <p:nvPr/>
        </p:nvSpPr>
        <p:spPr>
          <a:xfrm>
            <a:off x="6750105" y="4837790"/>
            <a:ext cx="1827493" cy="719449"/>
          </a:xfrm>
          <a:prstGeom prst="roundRect">
            <a:avLst/>
          </a:prstGeom>
          <a:solidFill>
            <a:schemeClr val="accent6">
              <a:lumMod val="40000"/>
              <a:lumOff val="60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Comparative Results</a:t>
            </a:r>
          </a:p>
        </p:txBody>
      </p:sp>
      <p:sp>
        <p:nvSpPr>
          <p:cNvPr id="20" name="Rounded Rectangle 19">
            <a:extLst>
              <a:ext uri="{FF2B5EF4-FFF2-40B4-BE49-F238E27FC236}">
                <a16:creationId xmlns:a16="http://schemas.microsoft.com/office/drawing/2014/main" id="{4CCBD255-7281-F046-BAF1-1B00D14C5ADE}"/>
              </a:ext>
            </a:extLst>
          </p:cNvPr>
          <p:cNvSpPr/>
          <p:nvPr/>
        </p:nvSpPr>
        <p:spPr>
          <a:xfrm>
            <a:off x="3490112" y="5322627"/>
            <a:ext cx="1827493" cy="719449"/>
          </a:xfrm>
          <a:prstGeom prst="roundRect">
            <a:avLst/>
          </a:prstGeom>
          <a:solidFill>
            <a:schemeClr val="accent6">
              <a:lumMod val="20000"/>
              <a:lumOff val="80000"/>
            </a:schemeClr>
          </a:solidFill>
          <a:ln w="127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Discrimination</a:t>
            </a:r>
          </a:p>
        </p:txBody>
      </p:sp>
      <p:cxnSp>
        <p:nvCxnSpPr>
          <p:cNvPr id="21" name="Straight Arrow Connector 20">
            <a:extLst>
              <a:ext uri="{FF2B5EF4-FFF2-40B4-BE49-F238E27FC236}">
                <a16:creationId xmlns:a16="http://schemas.microsoft.com/office/drawing/2014/main" id="{F006F115-8391-1248-93C6-014B4E7A7428}"/>
              </a:ext>
            </a:extLst>
          </p:cNvPr>
          <p:cNvCxnSpPr>
            <a:cxnSpLocks/>
          </p:cNvCxnSpPr>
          <p:nvPr/>
        </p:nvCxnSpPr>
        <p:spPr>
          <a:xfrm>
            <a:off x="8725705" y="5197514"/>
            <a:ext cx="705256"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15016B09-6AE0-E84B-9103-E5F2D957B5AF}"/>
              </a:ext>
            </a:extLst>
          </p:cNvPr>
          <p:cNvCxnSpPr>
            <a:cxnSpLocks/>
          </p:cNvCxnSpPr>
          <p:nvPr/>
        </p:nvCxnSpPr>
        <p:spPr>
          <a:xfrm>
            <a:off x="5817420" y="5197515"/>
            <a:ext cx="705256"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44A4E656-0F66-1043-A704-544B77D07696}"/>
              </a:ext>
            </a:extLst>
          </p:cNvPr>
          <p:cNvPicPr>
            <a:picLocks noChangeAspect="1"/>
          </p:cNvPicPr>
          <p:nvPr/>
        </p:nvPicPr>
        <p:blipFill>
          <a:blip r:embed="rId3"/>
          <a:stretch>
            <a:fillRect/>
          </a:stretch>
        </p:blipFill>
        <p:spPr>
          <a:xfrm>
            <a:off x="9833807" y="6138551"/>
            <a:ext cx="2358193" cy="719449"/>
          </a:xfrm>
          <a:prstGeom prst="rect">
            <a:avLst/>
          </a:prstGeom>
        </p:spPr>
      </p:pic>
      <p:sp>
        <p:nvSpPr>
          <p:cNvPr id="12" name="Right Bracket 11">
            <a:extLst>
              <a:ext uri="{FF2B5EF4-FFF2-40B4-BE49-F238E27FC236}">
                <a16:creationId xmlns:a16="http://schemas.microsoft.com/office/drawing/2014/main" id="{6DEF0E04-3944-BC4C-8BB2-BB76878202E4}"/>
              </a:ext>
            </a:extLst>
          </p:cNvPr>
          <p:cNvSpPr/>
          <p:nvPr/>
        </p:nvSpPr>
        <p:spPr>
          <a:xfrm>
            <a:off x="5448354" y="4574480"/>
            <a:ext cx="277371" cy="1246070"/>
          </a:xfrm>
          <a:prstGeom prst="righ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Rounded Rectangle 14">
            <a:extLst>
              <a:ext uri="{FF2B5EF4-FFF2-40B4-BE49-F238E27FC236}">
                <a16:creationId xmlns:a16="http://schemas.microsoft.com/office/drawing/2014/main" id="{FA1CEDC7-A743-1D4B-AF1B-AE4DEF96434B}"/>
              </a:ext>
            </a:extLst>
          </p:cNvPr>
          <p:cNvSpPr/>
          <p:nvPr/>
        </p:nvSpPr>
        <p:spPr>
          <a:xfrm>
            <a:off x="370368" y="4359087"/>
            <a:ext cx="2328369" cy="719448"/>
          </a:xfrm>
          <a:prstGeom prst="roundRect">
            <a:avLst/>
          </a:prstGeom>
          <a:solidFill>
            <a:schemeClr val="accent6">
              <a:lumMod val="20000"/>
              <a:lumOff val="80000"/>
            </a:schemeClr>
          </a:solidFill>
          <a:ln w="127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Verbal Judgment</a:t>
            </a:r>
          </a:p>
        </p:txBody>
      </p:sp>
      <p:sp>
        <p:nvSpPr>
          <p:cNvPr id="16" name="Rounded Rectangle 15">
            <a:extLst>
              <a:ext uri="{FF2B5EF4-FFF2-40B4-BE49-F238E27FC236}">
                <a16:creationId xmlns:a16="http://schemas.microsoft.com/office/drawing/2014/main" id="{EE286DE9-7D20-9743-BBB3-8379DB3E170D}"/>
              </a:ext>
            </a:extLst>
          </p:cNvPr>
          <p:cNvSpPr/>
          <p:nvPr/>
        </p:nvSpPr>
        <p:spPr>
          <a:xfrm>
            <a:off x="378087" y="5322628"/>
            <a:ext cx="2328369" cy="719448"/>
          </a:xfrm>
          <a:prstGeom prst="roundRect">
            <a:avLst/>
          </a:prstGeom>
          <a:solidFill>
            <a:schemeClr val="accent6">
              <a:lumMod val="20000"/>
              <a:lumOff val="80000"/>
            </a:schemeClr>
          </a:solidFill>
          <a:ln w="127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Discrimination</a:t>
            </a:r>
          </a:p>
        </p:txBody>
      </p:sp>
      <p:sp>
        <p:nvSpPr>
          <p:cNvPr id="5" name="TextBox 4">
            <a:extLst>
              <a:ext uri="{FF2B5EF4-FFF2-40B4-BE49-F238E27FC236}">
                <a16:creationId xmlns:a16="http://schemas.microsoft.com/office/drawing/2014/main" id="{BAF49A45-CA72-C44C-B9D6-D3515B727993}"/>
              </a:ext>
            </a:extLst>
          </p:cNvPr>
          <p:cNvSpPr txBox="1"/>
          <p:nvPr/>
        </p:nvSpPr>
        <p:spPr>
          <a:xfrm>
            <a:off x="120912" y="3948077"/>
            <a:ext cx="2840477" cy="369332"/>
          </a:xfrm>
          <a:prstGeom prst="rect">
            <a:avLst/>
          </a:prstGeom>
          <a:noFill/>
        </p:spPr>
        <p:txBody>
          <a:bodyPr wrap="square" rtlCol="0">
            <a:spAutoFit/>
          </a:bodyPr>
          <a:lstStyle/>
          <a:p>
            <a:pPr algn="ctr"/>
            <a:r>
              <a:rPr lang="en-US" b="1" dirty="0"/>
              <a:t>Experimental Paradigms</a:t>
            </a:r>
          </a:p>
        </p:txBody>
      </p:sp>
      <p:sp>
        <p:nvSpPr>
          <p:cNvPr id="17" name="TextBox 16">
            <a:extLst>
              <a:ext uri="{FF2B5EF4-FFF2-40B4-BE49-F238E27FC236}">
                <a16:creationId xmlns:a16="http://schemas.microsoft.com/office/drawing/2014/main" id="{9AE97AE1-CEF4-9844-ABDF-E8DC8ACA1A70}"/>
              </a:ext>
            </a:extLst>
          </p:cNvPr>
          <p:cNvSpPr txBox="1"/>
          <p:nvPr/>
        </p:nvSpPr>
        <p:spPr>
          <a:xfrm>
            <a:off x="3554868" y="3915081"/>
            <a:ext cx="1692062" cy="369332"/>
          </a:xfrm>
          <a:prstGeom prst="rect">
            <a:avLst/>
          </a:prstGeom>
          <a:noFill/>
        </p:spPr>
        <p:txBody>
          <a:bodyPr wrap="square" rtlCol="0">
            <a:spAutoFit/>
          </a:bodyPr>
          <a:lstStyle/>
          <a:p>
            <a:pPr algn="ctr"/>
            <a:r>
              <a:rPr lang="en-US" b="1" dirty="0"/>
              <a:t>Results</a:t>
            </a:r>
          </a:p>
        </p:txBody>
      </p:sp>
      <p:cxnSp>
        <p:nvCxnSpPr>
          <p:cNvPr id="8" name="Straight Arrow Connector 7">
            <a:extLst>
              <a:ext uri="{FF2B5EF4-FFF2-40B4-BE49-F238E27FC236}">
                <a16:creationId xmlns:a16="http://schemas.microsoft.com/office/drawing/2014/main" id="{BF80228B-D64B-F043-99A1-453AEC2BA0B1}"/>
              </a:ext>
            </a:extLst>
          </p:cNvPr>
          <p:cNvCxnSpPr/>
          <p:nvPr/>
        </p:nvCxnSpPr>
        <p:spPr>
          <a:xfrm>
            <a:off x="2834471" y="4718809"/>
            <a:ext cx="535021"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E33AABC7-C532-F54A-9151-D2102ABB13AB}"/>
              </a:ext>
            </a:extLst>
          </p:cNvPr>
          <p:cNvCxnSpPr/>
          <p:nvPr/>
        </p:nvCxnSpPr>
        <p:spPr>
          <a:xfrm>
            <a:off x="2855547" y="5680003"/>
            <a:ext cx="535021"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24" name="Rounded Rectangle 23">
            <a:extLst>
              <a:ext uri="{FF2B5EF4-FFF2-40B4-BE49-F238E27FC236}">
                <a16:creationId xmlns:a16="http://schemas.microsoft.com/office/drawing/2014/main" id="{9E18BF67-8CC3-494F-A67C-76441438B0FC}"/>
              </a:ext>
            </a:extLst>
          </p:cNvPr>
          <p:cNvSpPr/>
          <p:nvPr/>
        </p:nvSpPr>
        <p:spPr>
          <a:xfrm>
            <a:off x="9655566" y="4840933"/>
            <a:ext cx="1827493" cy="719449"/>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Depth Cue Algorithms</a:t>
            </a:r>
          </a:p>
        </p:txBody>
      </p:sp>
    </p:spTree>
    <p:extLst>
      <p:ext uri="{BB962C8B-B14F-4D97-AF65-F5344CB8AC3E}">
        <p14:creationId xmlns:p14="http://schemas.microsoft.com/office/powerpoint/2010/main" val="51344073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F9F48D6E-BB53-C64A-9A7E-90849BA7B3D2}"/>
              </a:ext>
            </a:extLst>
          </p:cNvPr>
          <p:cNvSpPr>
            <a:spLocks noGrp="1"/>
          </p:cNvSpPr>
          <p:nvPr>
            <p:ph type="title"/>
          </p:nvPr>
        </p:nvSpPr>
        <p:spPr>
          <a:xfrm>
            <a:off x="78971" y="72428"/>
            <a:ext cx="12024360" cy="792096"/>
          </a:xfrm>
        </p:spPr>
        <p:txBody>
          <a:bodyPr>
            <a:noAutofit/>
          </a:bodyPr>
          <a:lstStyle/>
          <a:p>
            <a:r>
              <a:rPr lang="en-US" sz="3000" dirty="0"/>
              <a:t>How generalizable are spatial judgments across task, duration, and outcome?</a:t>
            </a:r>
          </a:p>
        </p:txBody>
      </p:sp>
      <p:sp>
        <p:nvSpPr>
          <p:cNvPr id="2" name="Rounded Rectangle 1">
            <a:extLst>
              <a:ext uri="{FF2B5EF4-FFF2-40B4-BE49-F238E27FC236}">
                <a16:creationId xmlns:a16="http://schemas.microsoft.com/office/drawing/2014/main" id="{5F9AC899-2BCB-B8CF-DE5C-3228277C0B68}"/>
              </a:ext>
            </a:extLst>
          </p:cNvPr>
          <p:cNvSpPr/>
          <p:nvPr/>
        </p:nvSpPr>
        <p:spPr>
          <a:xfrm>
            <a:off x="343313" y="1170443"/>
            <a:ext cx="2487553" cy="2775712"/>
          </a:xfrm>
          <a:prstGeom prst="roundRect">
            <a:avLst/>
          </a:prstGeom>
          <a:solidFill>
            <a:srgbClr val="05B4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ounded Rectangle 2">
            <a:extLst>
              <a:ext uri="{FF2B5EF4-FFF2-40B4-BE49-F238E27FC236}">
                <a16:creationId xmlns:a16="http://schemas.microsoft.com/office/drawing/2014/main" id="{11AF7DE9-C828-75D2-EDA1-FDB19756037E}"/>
              </a:ext>
            </a:extLst>
          </p:cNvPr>
          <p:cNvSpPr/>
          <p:nvPr/>
        </p:nvSpPr>
        <p:spPr>
          <a:xfrm>
            <a:off x="343313" y="2854623"/>
            <a:ext cx="2487553" cy="3034113"/>
          </a:xfrm>
          <a:prstGeom prst="roundRect">
            <a:avLst/>
          </a:prstGeom>
          <a:solidFill>
            <a:srgbClr val="89C4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F5C93D83-B6A7-46C8-91F7-02FEA0DF94A6}"/>
              </a:ext>
            </a:extLst>
          </p:cNvPr>
          <p:cNvSpPr txBox="1"/>
          <p:nvPr/>
        </p:nvSpPr>
        <p:spPr>
          <a:xfrm>
            <a:off x="343310" y="1337468"/>
            <a:ext cx="2706428" cy="1446550"/>
          </a:xfrm>
          <a:prstGeom prst="rect">
            <a:avLst/>
          </a:prstGeom>
          <a:noFill/>
        </p:spPr>
        <p:txBody>
          <a:bodyPr wrap="square" rtlCol="0">
            <a:spAutoFit/>
          </a:bodyPr>
          <a:lstStyle/>
          <a:p>
            <a:r>
              <a:rPr lang="en-US" dirty="0"/>
              <a:t>Verbal Judgment</a:t>
            </a:r>
            <a:endParaRPr lang="en-US" sz="1200" dirty="0"/>
          </a:p>
          <a:p>
            <a:pPr marL="342900" indent="-342900">
              <a:buSzPct val="80000"/>
              <a:buFont typeface="Wingdings" pitchFamily="2" charset="2"/>
              <a:buChar char="Ø"/>
            </a:pPr>
            <a:r>
              <a:rPr lang="en-US" sz="1400" dirty="0"/>
              <a:t>N = 468 </a:t>
            </a:r>
          </a:p>
          <a:p>
            <a:pPr marL="342900" indent="-342900">
              <a:buSzPct val="80000"/>
              <a:buFont typeface="Wingdings" pitchFamily="2" charset="2"/>
              <a:buChar char="Ø"/>
            </a:pPr>
            <a:r>
              <a:rPr lang="en-US" sz="1400" dirty="0"/>
              <a:t>156 trials </a:t>
            </a:r>
          </a:p>
          <a:p>
            <a:pPr marL="342900" indent="-342900">
              <a:buSzPct val="80000"/>
              <a:buFont typeface="Wingdings" pitchFamily="2" charset="2"/>
              <a:buChar char="Ø"/>
            </a:pPr>
            <a:r>
              <a:rPr lang="en-US" sz="1400" dirty="0"/>
              <a:t>Latin square counterbalancing</a:t>
            </a:r>
          </a:p>
          <a:p>
            <a:pPr marL="342900" indent="-342900">
              <a:buSzPct val="80000"/>
              <a:buFont typeface="Wingdings" pitchFamily="2" charset="2"/>
              <a:buChar char="Ø"/>
            </a:pPr>
            <a:r>
              <a:rPr lang="en-US" sz="1400" dirty="0"/>
              <a:t>Explicit estimate</a:t>
            </a:r>
          </a:p>
        </p:txBody>
      </p:sp>
      <p:sp>
        <p:nvSpPr>
          <p:cNvPr id="6" name="Rounded Rectangle 5">
            <a:extLst>
              <a:ext uri="{FF2B5EF4-FFF2-40B4-BE49-F238E27FC236}">
                <a16:creationId xmlns:a16="http://schemas.microsoft.com/office/drawing/2014/main" id="{D8951ECE-2F67-BFF4-2155-CD571BD9830E}"/>
              </a:ext>
            </a:extLst>
          </p:cNvPr>
          <p:cNvSpPr/>
          <p:nvPr/>
        </p:nvSpPr>
        <p:spPr>
          <a:xfrm>
            <a:off x="343312" y="2838385"/>
            <a:ext cx="2487553" cy="1343915"/>
          </a:xfrm>
          <a:prstGeom prst="roundRect">
            <a:avLst>
              <a:gd name="adj" fmla="val 30923"/>
            </a:avLst>
          </a:prstGeom>
          <a:solidFill>
            <a:srgbClr val="1990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05E0434D-E832-801E-87A1-8C351D15BBE4}"/>
              </a:ext>
            </a:extLst>
          </p:cNvPr>
          <p:cNvSpPr txBox="1"/>
          <p:nvPr/>
        </p:nvSpPr>
        <p:spPr>
          <a:xfrm>
            <a:off x="356145" y="4202968"/>
            <a:ext cx="2706428" cy="1446550"/>
          </a:xfrm>
          <a:prstGeom prst="rect">
            <a:avLst/>
          </a:prstGeom>
          <a:noFill/>
        </p:spPr>
        <p:txBody>
          <a:bodyPr wrap="square" rtlCol="0">
            <a:spAutoFit/>
          </a:bodyPr>
          <a:lstStyle/>
          <a:p>
            <a:r>
              <a:rPr lang="en-US" dirty="0"/>
              <a:t>Discrimination </a:t>
            </a:r>
            <a:endParaRPr lang="en-US" sz="1200" dirty="0"/>
          </a:p>
          <a:p>
            <a:pPr marL="342900" indent="-342900">
              <a:buSzPct val="80000"/>
              <a:buFont typeface="Wingdings" pitchFamily="2" charset="2"/>
              <a:buChar char="Ø"/>
            </a:pPr>
            <a:r>
              <a:rPr lang="en-US" sz="1400" dirty="0"/>
              <a:t>N = 468 </a:t>
            </a:r>
          </a:p>
          <a:p>
            <a:pPr marL="342900" indent="-342900">
              <a:buSzPct val="80000"/>
              <a:buFont typeface="Wingdings" pitchFamily="2" charset="2"/>
              <a:buChar char="Ø"/>
            </a:pPr>
            <a:r>
              <a:rPr lang="en-US" sz="1400" dirty="0"/>
              <a:t>78 trials </a:t>
            </a:r>
          </a:p>
          <a:p>
            <a:pPr marL="342900" indent="-342900">
              <a:buSzPct val="80000"/>
              <a:buFont typeface="Wingdings" pitchFamily="2" charset="2"/>
              <a:buChar char="Ø"/>
            </a:pPr>
            <a:r>
              <a:rPr lang="en-US" sz="1400" dirty="0"/>
              <a:t>Latin square counterbalancing</a:t>
            </a:r>
          </a:p>
          <a:p>
            <a:pPr marL="342900" indent="-342900">
              <a:buSzPct val="80000"/>
              <a:buFont typeface="Wingdings" pitchFamily="2" charset="2"/>
              <a:buChar char="Ø"/>
            </a:pPr>
            <a:r>
              <a:rPr lang="en-US" sz="1400" dirty="0"/>
              <a:t>Keypress (‘z’ or ‘m’) </a:t>
            </a:r>
          </a:p>
        </p:txBody>
      </p:sp>
      <p:sp>
        <p:nvSpPr>
          <p:cNvPr id="9" name="Rounded Rectangle 8">
            <a:extLst>
              <a:ext uri="{FF2B5EF4-FFF2-40B4-BE49-F238E27FC236}">
                <a16:creationId xmlns:a16="http://schemas.microsoft.com/office/drawing/2014/main" id="{CB71E67D-3C46-4C7B-24A0-3E53F1D4E5AF}"/>
              </a:ext>
            </a:extLst>
          </p:cNvPr>
          <p:cNvSpPr/>
          <p:nvPr/>
        </p:nvSpPr>
        <p:spPr>
          <a:xfrm>
            <a:off x="356145" y="3026430"/>
            <a:ext cx="2474721" cy="97405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Shared</a:t>
            </a:r>
          </a:p>
          <a:p>
            <a:pPr marL="342900" indent="-342900">
              <a:buFont typeface="+mj-lt"/>
              <a:buAutoNum type="arabicPeriod"/>
            </a:pPr>
            <a:r>
              <a:rPr lang="en-US" sz="1400" dirty="0">
                <a:solidFill>
                  <a:schemeClr val="tx1"/>
                </a:solidFill>
              </a:rPr>
              <a:t>Identical stimulus set </a:t>
            </a:r>
          </a:p>
          <a:p>
            <a:pPr marL="342900" indent="-342900">
              <a:buFont typeface="+mj-lt"/>
              <a:buAutoNum type="arabicPeriod"/>
            </a:pPr>
            <a:r>
              <a:rPr lang="en-US" sz="1400" dirty="0">
                <a:solidFill>
                  <a:schemeClr val="tx1"/>
                </a:solidFill>
              </a:rPr>
              <a:t>Matched trial orders across task </a:t>
            </a:r>
          </a:p>
          <a:p>
            <a:pPr marL="342900" indent="-342900">
              <a:buFont typeface="+mj-lt"/>
              <a:buAutoNum type="arabicPeriod"/>
            </a:pPr>
            <a:r>
              <a:rPr lang="en-US" sz="1400" dirty="0">
                <a:solidFill>
                  <a:schemeClr val="tx1"/>
                </a:solidFill>
              </a:rPr>
              <a:t>Independent participants</a:t>
            </a:r>
          </a:p>
        </p:txBody>
      </p:sp>
    </p:spTree>
    <p:extLst>
      <p:ext uri="{BB962C8B-B14F-4D97-AF65-F5344CB8AC3E}">
        <p14:creationId xmlns:p14="http://schemas.microsoft.com/office/powerpoint/2010/main" val="186234814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F9F48D6E-BB53-C64A-9A7E-90849BA7B3D2}"/>
              </a:ext>
            </a:extLst>
          </p:cNvPr>
          <p:cNvSpPr>
            <a:spLocks noGrp="1"/>
          </p:cNvSpPr>
          <p:nvPr>
            <p:ph type="title"/>
          </p:nvPr>
        </p:nvSpPr>
        <p:spPr>
          <a:xfrm>
            <a:off x="78971" y="72428"/>
            <a:ext cx="12024360" cy="792096"/>
          </a:xfrm>
        </p:spPr>
        <p:txBody>
          <a:bodyPr>
            <a:noAutofit/>
          </a:bodyPr>
          <a:lstStyle/>
          <a:p>
            <a:r>
              <a:rPr lang="en-US" sz="3000" dirty="0"/>
              <a:t>How generalizable are spatial judgments across task, duration, and outcome?</a:t>
            </a:r>
          </a:p>
        </p:txBody>
      </p:sp>
      <p:pic>
        <p:nvPicPr>
          <p:cNvPr id="4" name="Picture 3">
            <a:extLst>
              <a:ext uri="{FF2B5EF4-FFF2-40B4-BE49-F238E27FC236}">
                <a16:creationId xmlns:a16="http://schemas.microsoft.com/office/drawing/2014/main" id="{FFA18C91-65AE-F1D9-633A-675D3444EA8B}"/>
              </a:ext>
            </a:extLst>
          </p:cNvPr>
          <p:cNvPicPr>
            <a:picLocks noChangeAspect="1"/>
          </p:cNvPicPr>
          <p:nvPr/>
        </p:nvPicPr>
        <p:blipFill rotWithShape="1">
          <a:blip r:embed="rId3"/>
          <a:srcRect l="5255"/>
          <a:stretch/>
        </p:blipFill>
        <p:spPr>
          <a:xfrm>
            <a:off x="4267200" y="751588"/>
            <a:ext cx="7363968" cy="6120909"/>
          </a:xfrm>
          <a:prstGeom prst="rect">
            <a:avLst/>
          </a:prstGeom>
        </p:spPr>
      </p:pic>
      <p:sp>
        <p:nvSpPr>
          <p:cNvPr id="10" name="Rounded Rectangle 9">
            <a:extLst>
              <a:ext uri="{FF2B5EF4-FFF2-40B4-BE49-F238E27FC236}">
                <a16:creationId xmlns:a16="http://schemas.microsoft.com/office/drawing/2014/main" id="{F6E11619-1403-33FC-D430-9DE2F6F9DFE1}"/>
              </a:ext>
            </a:extLst>
          </p:cNvPr>
          <p:cNvSpPr/>
          <p:nvPr/>
        </p:nvSpPr>
        <p:spPr>
          <a:xfrm>
            <a:off x="343313" y="1170443"/>
            <a:ext cx="2487553" cy="2775712"/>
          </a:xfrm>
          <a:prstGeom prst="roundRect">
            <a:avLst/>
          </a:prstGeom>
          <a:solidFill>
            <a:srgbClr val="05B4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ounded Rectangle 10">
            <a:extLst>
              <a:ext uri="{FF2B5EF4-FFF2-40B4-BE49-F238E27FC236}">
                <a16:creationId xmlns:a16="http://schemas.microsoft.com/office/drawing/2014/main" id="{A4C0ADD4-A92E-40FF-EE1D-CF76401E48AC}"/>
              </a:ext>
            </a:extLst>
          </p:cNvPr>
          <p:cNvSpPr/>
          <p:nvPr/>
        </p:nvSpPr>
        <p:spPr>
          <a:xfrm>
            <a:off x="343313" y="2854623"/>
            <a:ext cx="2487553" cy="3034113"/>
          </a:xfrm>
          <a:prstGeom prst="roundRect">
            <a:avLst/>
          </a:prstGeom>
          <a:solidFill>
            <a:srgbClr val="89C4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DC481DC1-3B3B-17C3-E754-2CD2A83C7C79}"/>
              </a:ext>
            </a:extLst>
          </p:cNvPr>
          <p:cNvSpPr txBox="1"/>
          <p:nvPr/>
        </p:nvSpPr>
        <p:spPr>
          <a:xfrm>
            <a:off x="343310" y="1337468"/>
            <a:ext cx="2706428" cy="1446550"/>
          </a:xfrm>
          <a:prstGeom prst="rect">
            <a:avLst/>
          </a:prstGeom>
          <a:noFill/>
        </p:spPr>
        <p:txBody>
          <a:bodyPr wrap="square" rtlCol="0">
            <a:spAutoFit/>
          </a:bodyPr>
          <a:lstStyle/>
          <a:p>
            <a:r>
              <a:rPr lang="en-US" dirty="0"/>
              <a:t>Verbal Judgment</a:t>
            </a:r>
            <a:endParaRPr lang="en-US" sz="1200" dirty="0"/>
          </a:p>
          <a:p>
            <a:pPr marL="342900" indent="-342900">
              <a:buSzPct val="80000"/>
              <a:buFont typeface="Wingdings" pitchFamily="2" charset="2"/>
              <a:buChar char="Ø"/>
            </a:pPr>
            <a:r>
              <a:rPr lang="en-US" sz="1400" dirty="0"/>
              <a:t>N = 468 </a:t>
            </a:r>
          </a:p>
          <a:p>
            <a:pPr marL="342900" indent="-342900">
              <a:buSzPct val="80000"/>
              <a:buFont typeface="Wingdings" pitchFamily="2" charset="2"/>
              <a:buChar char="Ø"/>
            </a:pPr>
            <a:r>
              <a:rPr lang="en-US" sz="1400" dirty="0"/>
              <a:t>156 trials </a:t>
            </a:r>
          </a:p>
          <a:p>
            <a:pPr marL="342900" indent="-342900">
              <a:buSzPct val="80000"/>
              <a:buFont typeface="Wingdings" pitchFamily="2" charset="2"/>
              <a:buChar char="Ø"/>
            </a:pPr>
            <a:r>
              <a:rPr lang="en-US" sz="1400" dirty="0"/>
              <a:t>Latin square counterbalancing</a:t>
            </a:r>
          </a:p>
          <a:p>
            <a:pPr marL="342900" indent="-342900">
              <a:buSzPct val="80000"/>
              <a:buFont typeface="Wingdings" pitchFamily="2" charset="2"/>
              <a:buChar char="Ø"/>
            </a:pPr>
            <a:r>
              <a:rPr lang="en-US" sz="1400" dirty="0"/>
              <a:t>Explicit estimate</a:t>
            </a:r>
          </a:p>
        </p:txBody>
      </p:sp>
      <p:sp>
        <p:nvSpPr>
          <p:cNvPr id="13" name="Rounded Rectangle 12">
            <a:extLst>
              <a:ext uri="{FF2B5EF4-FFF2-40B4-BE49-F238E27FC236}">
                <a16:creationId xmlns:a16="http://schemas.microsoft.com/office/drawing/2014/main" id="{E9E08B3F-27AB-F1BA-5C18-95DC23D358A2}"/>
              </a:ext>
            </a:extLst>
          </p:cNvPr>
          <p:cNvSpPr/>
          <p:nvPr/>
        </p:nvSpPr>
        <p:spPr>
          <a:xfrm>
            <a:off x="343312" y="2838385"/>
            <a:ext cx="2487553" cy="1343915"/>
          </a:xfrm>
          <a:prstGeom prst="roundRect">
            <a:avLst>
              <a:gd name="adj" fmla="val 30923"/>
            </a:avLst>
          </a:prstGeom>
          <a:solidFill>
            <a:srgbClr val="1990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C1696738-13D2-2A46-4504-7C6F26D99AFC}"/>
              </a:ext>
            </a:extLst>
          </p:cNvPr>
          <p:cNvSpPr txBox="1"/>
          <p:nvPr/>
        </p:nvSpPr>
        <p:spPr>
          <a:xfrm>
            <a:off x="356145" y="4202968"/>
            <a:ext cx="2706428" cy="1446550"/>
          </a:xfrm>
          <a:prstGeom prst="rect">
            <a:avLst/>
          </a:prstGeom>
          <a:noFill/>
        </p:spPr>
        <p:txBody>
          <a:bodyPr wrap="square" rtlCol="0">
            <a:spAutoFit/>
          </a:bodyPr>
          <a:lstStyle/>
          <a:p>
            <a:r>
              <a:rPr lang="en-US" dirty="0"/>
              <a:t>Discrimination </a:t>
            </a:r>
            <a:endParaRPr lang="en-US" sz="1200" dirty="0"/>
          </a:p>
          <a:p>
            <a:pPr marL="342900" indent="-342900">
              <a:buSzPct val="80000"/>
              <a:buFont typeface="Wingdings" pitchFamily="2" charset="2"/>
              <a:buChar char="Ø"/>
            </a:pPr>
            <a:r>
              <a:rPr lang="en-US" sz="1400" dirty="0"/>
              <a:t>N = 468 </a:t>
            </a:r>
          </a:p>
          <a:p>
            <a:pPr marL="342900" indent="-342900">
              <a:buSzPct val="80000"/>
              <a:buFont typeface="Wingdings" pitchFamily="2" charset="2"/>
              <a:buChar char="Ø"/>
            </a:pPr>
            <a:r>
              <a:rPr lang="en-US" sz="1400" dirty="0"/>
              <a:t>78 trials </a:t>
            </a:r>
          </a:p>
          <a:p>
            <a:pPr marL="342900" indent="-342900">
              <a:buSzPct val="80000"/>
              <a:buFont typeface="Wingdings" pitchFamily="2" charset="2"/>
              <a:buChar char="Ø"/>
            </a:pPr>
            <a:r>
              <a:rPr lang="en-US" sz="1400" dirty="0"/>
              <a:t>Latin square counterbalancing</a:t>
            </a:r>
          </a:p>
          <a:p>
            <a:pPr marL="342900" indent="-342900">
              <a:buSzPct val="80000"/>
              <a:buFont typeface="Wingdings" pitchFamily="2" charset="2"/>
              <a:buChar char="Ø"/>
            </a:pPr>
            <a:r>
              <a:rPr lang="en-US" sz="1400" dirty="0"/>
              <a:t>Keypress (‘z’ or ‘m’) </a:t>
            </a:r>
          </a:p>
        </p:txBody>
      </p:sp>
      <p:sp>
        <p:nvSpPr>
          <p:cNvPr id="15" name="Rounded Rectangle 14">
            <a:extLst>
              <a:ext uri="{FF2B5EF4-FFF2-40B4-BE49-F238E27FC236}">
                <a16:creationId xmlns:a16="http://schemas.microsoft.com/office/drawing/2014/main" id="{FEC52E82-A664-0061-5BD2-340F46A835A4}"/>
              </a:ext>
            </a:extLst>
          </p:cNvPr>
          <p:cNvSpPr/>
          <p:nvPr/>
        </p:nvSpPr>
        <p:spPr>
          <a:xfrm>
            <a:off x="356145" y="3026430"/>
            <a:ext cx="2474721" cy="97405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Shared</a:t>
            </a:r>
          </a:p>
          <a:p>
            <a:pPr marL="342900" indent="-342900">
              <a:buFont typeface="+mj-lt"/>
              <a:buAutoNum type="arabicPeriod"/>
            </a:pPr>
            <a:r>
              <a:rPr lang="en-US" sz="1400" dirty="0">
                <a:solidFill>
                  <a:schemeClr val="tx1"/>
                </a:solidFill>
              </a:rPr>
              <a:t>Identical stimulus set </a:t>
            </a:r>
          </a:p>
          <a:p>
            <a:pPr marL="342900" indent="-342900">
              <a:buFont typeface="+mj-lt"/>
              <a:buAutoNum type="arabicPeriod"/>
            </a:pPr>
            <a:r>
              <a:rPr lang="en-US" sz="1400" dirty="0">
                <a:solidFill>
                  <a:schemeClr val="tx1"/>
                </a:solidFill>
              </a:rPr>
              <a:t>Matched trial orders across task </a:t>
            </a:r>
          </a:p>
          <a:p>
            <a:pPr marL="342900" indent="-342900">
              <a:buFont typeface="+mj-lt"/>
              <a:buAutoNum type="arabicPeriod"/>
            </a:pPr>
            <a:r>
              <a:rPr lang="en-US" sz="1400" dirty="0">
                <a:solidFill>
                  <a:schemeClr val="tx1"/>
                </a:solidFill>
              </a:rPr>
              <a:t>Independent participants</a:t>
            </a:r>
          </a:p>
        </p:txBody>
      </p:sp>
    </p:spTree>
    <p:extLst>
      <p:ext uri="{BB962C8B-B14F-4D97-AF65-F5344CB8AC3E}">
        <p14:creationId xmlns:p14="http://schemas.microsoft.com/office/powerpoint/2010/main" val="404036813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F9F48D6E-BB53-C64A-9A7E-90849BA7B3D2}"/>
              </a:ext>
            </a:extLst>
          </p:cNvPr>
          <p:cNvSpPr>
            <a:spLocks noGrp="1"/>
          </p:cNvSpPr>
          <p:nvPr>
            <p:ph type="title"/>
          </p:nvPr>
        </p:nvSpPr>
        <p:spPr>
          <a:xfrm>
            <a:off x="78971" y="72428"/>
            <a:ext cx="12024360" cy="792096"/>
          </a:xfrm>
        </p:spPr>
        <p:txBody>
          <a:bodyPr>
            <a:noAutofit/>
          </a:bodyPr>
          <a:lstStyle/>
          <a:p>
            <a:r>
              <a:rPr lang="en-US" sz="3000" dirty="0"/>
              <a:t>How generalizable are spatial judgments across task, duration, and outcome?</a:t>
            </a:r>
          </a:p>
        </p:txBody>
      </p:sp>
      <p:pic>
        <p:nvPicPr>
          <p:cNvPr id="4" name="Picture 3">
            <a:extLst>
              <a:ext uri="{FF2B5EF4-FFF2-40B4-BE49-F238E27FC236}">
                <a16:creationId xmlns:a16="http://schemas.microsoft.com/office/drawing/2014/main" id="{FFA18C91-65AE-F1D9-633A-675D3444EA8B}"/>
              </a:ext>
            </a:extLst>
          </p:cNvPr>
          <p:cNvPicPr>
            <a:picLocks noChangeAspect="1"/>
          </p:cNvPicPr>
          <p:nvPr/>
        </p:nvPicPr>
        <p:blipFill rotWithShape="1">
          <a:blip r:embed="rId3"/>
          <a:srcRect l="5255"/>
          <a:stretch/>
        </p:blipFill>
        <p:spPr>
          <a:xfrm>
            <a:off x="4267200" y="751588"/>
            <a:ext cx="7363968" cy="6120909"/>
          </a:xfrm>
          <a:prstGeom prst="rect">
            <a:avLst/>
          </a:prstGeom>
        </p:spPr>
      </p:pic>
      <p:sp>
        <p:nvSpPr>
          <p:cNvPr id="10" name="Rectangle 9">
            <a:extLst>
              <a:ext uri="{FF2B5EF4-FFF2-40B4-BE49-F238E27FC236}">
                <a16:creationId xmlns:a16="http://schemas.microsoft.com/office/drawing/2014/main" id="{2054A680-A0E6-B671-2FF3-9604432FF75A}"/>
              </a:ext>
            </a:extLst>
          </p:cNvPr>
          <p:cNvSpPr/>
          <p:nvPr/>
        </p:nvSpPr>
        <p:spPr>
          <a:xfrm>
            <a:off x="6054575" y="940966"/>
            <a:ext cx="1109472" cy="1107585"/>
          </a:xfrm>
          <a:prstGeom prst="rect">
            <a:avLst/>
          </a:prstGeom>
          <a:noFill/>
          <a:ln w="57150">
            <a:solidFill>
              <a:srgbClr val="89C43B"/>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2" name="Right Brace 11">
            <a:extLst>
              <a:ext uri="{FF2B5EF4-FFF2-40B4-BE49-F238E27FC236}">
                <a16:creationId xmlns:a16="http://schemas.microsoft.com/office/drawing/2014/main" id="{E392CA81-02B1-06DB-DAC2-554ED8A5028E}"/>
              </a:ext>
            </a:extLst>
          </p:cNvPr>
          <p:cNvSpPr/>
          <p:nvPr/>
        </p:nvSpPr>
        <p:spPr>
          <a:xfrm>
            <a:off x="2880212" y="4242894"/>
            <a:ext cx="309492" cy="1467218"/>
          </a:xfrm>
          <a:prstGeom prst="rightBrace">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3" name="TextBox 12">
            <a:extLst>
              <a:ext uri="{FF2B5EF4-FFF2-40B4-BE49-F238E27FC236}">
                <a16:creationId xmlns:a16="http://schemas.microsoft.com/office/drawing/2014/main" id="{B8BD1824-1424-11F1-FB56-B1C107AC4848}"/>
              </a:ext>
            </a:extLst>
          </p:cNvPr>
          <p:cNvSpPr txBox="1"/>
          <p:nvPr/>
        </p:nvSpPr>
        <p:spPr>
          <a:xfrm>
            <a:off x="3166387" y="4807226"/>
            <a:ext cx="1257300" cy="338554"/>
          </a:xfrm>
          <a:prstGeom prst="rect">
            <a:avLst/>
          </a:prstGeom>
          <a:noFill/>
        </p:spPr>
        <p:txBody>
          <a:bodyPr wrap="square" rtlCol="0">
            <a:spAutoFit/>
          </a:bodyPr>
          <a:lstStyle/>
          <a:p>
            <a:r>
              <a:rPr lang="en-US" sz="1600" dirty="0"/>
              <a:t>insert</a:t>
            </a:r>
          </a:p>
        </p:txBody>
      </p:sp>
      <p:sp>
        <p:nvSpPr>
          <p:cNvPr id="14" name="Rounded Rectangle 13">
            <a:extLst>
              <a:ext uri="{FF2B5EF4-FFF2-40B4-BE49-F238E27FC236}">
                <a16:creationId xmlns:a16="http://schemas.microsoft.com/office/drawing/2014/main" id="{5898BF91-41B9-0945-A753-55F7AC961B67}"/>
              </a:ext>
            </a:extLst>
          </p:cNvPr>
          <p:cNvSpPr/>
          <p:nvPr/>
        </p:nvSpPr>
        <p:spPr>
          <a:xfrm>
            <a:off x="343313" y="1170443"/>
            <a:ext cx="2487553" cy="2775712"/>
          </a:xfrm>
          <a:prstGeom prst="roundRect">
            <a:avLst/>
          </a:prstGeom>
          <a:solidFill>
            <a:srgbClr val="05B4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ounded Rectangle 14">
            <a:extLst>
              <a:ext uri="{FF2B5EF4-FFF2-40B4-BE49-F238E27FC236}">
                <a16:creationId xmlns:a16="http://schemas.microsoft.com/office/drawing/2014/main" id="{16C38A3C-1748-09F9-F75F-AEB5C33C2D34}"/>
              </a:ext>
            </a:extLst>
          </p:cNvPr>
          <p:cNvSpPr/>
          <p:nvPr/>
        </p:nvSpPr>
        <p:spPr>
          <a:xfrm>
            <a:off x="343313" y="2854623"/>
            <a:ext cx="2487553" cy="3034113"/>
          </a:xfrm>
          <a:prstGeom prst="roundRect">
            <a:avLst/>
          </a:prstGeom>
          <a:solidFill>
            <a:srgbClr val="89C4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4264A237-1C8C-D72D-85AE-D3C7870AE15F}"/>
              </a:ext>
            </a:extLst>
          </p:cNvPr>
          <p:cNvSpPr txBox="1"/>
          <p:nvPr/>
        </p:nvSpPr>
        <p:spPr>
          <a:xfrm>
            <a:off x="343310" y="1337468"/>
            <a:ext cx="2706428" cy="1446550"/>
          </a:xfrm>
          <a:prstGeom prst="rect">
            <a:avLst/>
          </a:prstGeom>
          <a:noFill/>
        </p:spPr>
        <p:txBody>
          <a:bodyPr wrap="square" rtlCol="0">
            <a:spAutoFit/>
          </a:bodyPr>
          <a:lstStyle/>
          <a:p>
            <a:r>
              <a:rPr lang="en-US" dirty="0"/>
              <a:t>Verbal Judgment</a:t>
            </a:r>
            <a:endParaRPr lang="en-US" sz="1200" dirty="0"/>
          </a:p>
          <a:p>
            <a:pPr marL="342900" indent="-342900">
              <a:buSzPct val="80000"/>
              <a:buFont typeface="Wingdings" pitchFamily="2" charset="2"/>
              <a:buChar char="Ø"/>
            </a:pPr>
            <a:r>
              <a:rPr lang="en-US" sz="1400" dirty="0"/>
              <a:t>N = 468 </a:t>
            </a:r>
          </a:p>
          <a:p>
            <a:pPr marL="342900" indent="-342900">
              <a:buSzPct val="80000"/>
              <a:buFont typeface="Wingdings" pitchFamily="2" charset="2"/>
              <a:buChar char="Ø"/>
            </a:pPr>
            <a:r>
              <a:rPr lang="en-US" sz="1400" dirty="0"/>
              <a:t>156 trials </a:t>
            </a:r>
          </a:p>
          <a:p>
            <a:pPr marL="342900" indent="-342900">
              <a:buSzPct val="80000"/>
              <a:buFont typeface="Wingdings" pitchFamily="2" charset="2"/>
              <a:buChar char="Ø"/>
            </a:pPr>
            <a:r>
              <a:rPr lang="en-US" sz="1400" dirty="0"/>
              <a:t>Latin square counterbalancing</a:t>
            </a:r>
          </a:p>
          <a:p>
            <a:pPr marL="342900" indent="-342900">
              <a:buSzPct val="80000"/>
              <a:buFont typeface="Wingdings" pitchFamily="2" charset="2"/>
              <a:buChar char="Ø"/>
            </a:pPr>
            <a:r>
              <a:rPr lang="en-US" sz="1400" dirty="0"/>
              <a:t>Explicit estimate</a:t>
            </a:r>
          </a:p>
        </p:txBody>
      </p:sp>
      <p:sp>
        <p:nvSpPr>
          <p:cNvPr id="17" name="Rounded Rectangle 16">
            <a:extLst>
              <a:ext uri="{FF2B5EF4-FFF2-40B4-BE49-F238E27FC236}">
                <a16:creationId xmlns:a16="http://schemas.microsoft.com/office/drawing/2014/main" id="{1118F92B-99C2-B740-E3AF-1FA5F3F69CAC}"/>
              </a:ext>
            </a:extLst>
          </p:cNvPr>
          <p:cNvSpPr/>
          <p:nvPr/>
        </p:nvSpPr>
        <p:spPr>
          <a:xfrm>
            <a:off x="343312" y="2838385"/>
            <a:ext cx="2487553" cy="1343915"/>
          </a:xfrm>
          <a:prstGeom prst="roundRect">
            <a:avLst>
              <a:gd name="adj" fmla="val 30923"/>
            </a:avLst>
          </a:prstGeom>
          <a:solidFill>
            <a:srgbClr val="1990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2BB33EF3-9D82-F16F-D08B-5CB08C42E38A}"/>
              </a:ext>
            </a:extLst>
          </p:cNvPr>
          <p:cNvSpPr txBox="1"/>
          <p:nvPr/>
        </p:nvSpPr>
        <p:spPr>
          <a:xfrm>
            <a:off x="356145" y="4202968"/>
            <a:ext cx="2474720" cy="1446550"/>
          </a:xfrm>
          <a:prstGeom prst="rect">
            <a:avLst/>
          </a:prstGeom>
          <a:noFill/>
        </p:spPr>
        <p:txBody>
          <a:bodyPr wrap="square" rtlCol="0">
            <a:spAutoFit/>
          </a:bodyPr>
          <a:lstStyle/>
          <a:p>
            <a:r>
              <a:rPr lang="en-US" dirty="0"/>
              <a:t>Discrimination </a:t>
            </a:r>
            <a:endParaRPr lang="en-US" sz="1200" dirty="0"/>
          </a:p>
          <a:p>
            <a:pPr marL="342900" indent="-342900">
              <a:buSzPct val="80000"/>
              <a:buFont typeface="Wingdings" pitchFamily="2" charset="2"/>
              <a:buChar char="Ø"/>
            </a:pPr>
            <a:r>
              <a:rPr lang="en-US" sz="1400" dirty="0"/>
              <a:t>N = 468 </a:t>
            </a:r>
          </a:p>
          <a:p>
            <a:pPr marL="342900" indent="-342900">
              <a:buSzPct val="80000"/>
              <a:buFont typeface="Wingdings" pitchFamily="2" charset="2"/>
              <a:buChar char="Ø"/>
            </a:pPr>
            <a:r>
              <a:rPr lang="en-US" sz="1400" dirty="0"/>
              <a:t>78 trials </a:t>
            </a:r>
          </a:p>
          <a:p>
            <a:pPr marL="342900" indent="-342900">
              <a:buSzPct val="80000"/>
              <a:buFont typeface="Wingdings" pitchFamily="2" charset="2"/>
              <a:buChar char="Ø"/>
            </a:pPr>
            <a:r>
              <a:rPr lang="en-US" sz="1400" dirty="0"/>
              <a:t>Latin square counterbalancing</a:t>
            </a:r>
          </a:p>
          <a:p>
            <a:pPr marL="342900" indent="-342900">
              <a:buSzPct val="80000"/>
              <a:buFont typeface="Wingdings" pitchFamily="2" charset="2"/>
              <a:buChar char="Ø"/>
            </a:pPr>
            <a:r>
              <a:rPr lang="en-US" sz="1400" dirty="0"/>
              <a:t>Keypress (‘z’ or ‘m’) </a:t>
            </a:r>
          </a:p>
        </p:txBody>
      </p:sp>
      <p:sp>
        <p:nvSpPr>
          <p:cNvPr id="19" name="Rounded Rectangle 18">
            <a:extLst>
              <a:ext uri="{FF2B5EF4-FFF2-40B4-BE49-F238E27FC236}">
                <a16:creationId xmlns:a16="http://schemas.microsoft.com/office/drawing/2014/main" id="{A6E4E568-3A76-2617-E363-4800E4CD5373}"/>
              </a:ext>
            </a:extLst>
          </p:cNvPr>
          <p:cNvSpPr/>
          <p:nvPr/>
        </p:nvSpPr>
        <p:spPr>
          <a:xfrm>
            <a:off x="356145" y="3026430"/>
            <a:ext cx="2474721" cy="97405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Shared</a:t>
            </a:r>
          </a:p>
          <a:p>
            <a:pPr marL="342900" indent="-342900">
              <a:buFont typeface="+mj-lt"/>
              <a:buAutoNum type="arabicPeriod"/>
            </a:pPr>
            <a:r>
              <a:rPr lang="en-US" sz="1400" dirty="0">
                <a:solidFill>
                  <a:schemeClr val="tx1"/>
                </a:solidFill>
              </a:rPr>
              <a:t>Identical stimulus set </a:t>
            </a:r>
          </a:p>
          <a:p>
            <a:pPr marL="342900" indent="-342900">
              <a:buFont typeface="+mj-lt"/>
              <a:buAutoNum type="arabicPeriod"/>
            </a:pPr>
            <a:r>
              <a:rPr lang="en-US" sz="1400" dirty="0">
                <a:solidFill>
                  <a:schemeClr val="tx1"/>
                </a:solidFill>
              </a:rPr>
              <a:t>Matched trial orders across task </a:t>
            </a:r>
          </a:p>
          <a:p>
            <a:pPr marL="342900" indent="-342900">
              <a:buFont typeface="+mj-lt"/>
              <a:buAutoNum type="arabicPeriod"/>
            </a:pPr>
            <a:r>
              <a:rPr lang="en-US" sz="1400" dirty="0">
                <a:solidFill>
                  <a:schemeClr val="tx1"/>
                </a:solidFill>
              </a:rPr>
              <a:t>Independent participants</a:t>
            </a:r>
          </a:p>
        </p:txBody>
      </p:sp>
    </p:spTree>
    <p:extLst>
      <p:ext uri="{BB962C8B-B14F-4D97-AF65-F5344CB8AC3E}">
        <p14:creationId xmlns:p14="http://schemas.microsoft.com/office/powerpoint/2010/main" val="338398838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F9F48D6E-BB53-C64A-9A7E-90849BA7B3D2}"/>
              </a:ext>
            </a:extLst>
          </p:cNvPr>
          <p:cNvSpPr>
            <a:spLocks noGrp="1"/>
          </p:cNvSpPr>
          <p:nvPr>
            <p:ph type="title"/>
          </p:nvPr>
        </p:nvSpPr>
        <p:spPr>
          <a:xfrm>
            <a:off x="78971" y="72428"/>
            <a:ext cx="12024360" cy="792096"/>
          </a:xfrm>
        </p:spPr>
        <p:txBody>
          <a:bodyPr>
            <a:noAutofit/>
          </a:bodyPr>
          <a:lstStyle/>
          <a:p>
            <a:r>
              <a:rPr lang="en-US" sz="3000" dirty="0"/>
              <a:t>How generalizable are spatial judgments across task, duration, and outcome?</a:t>
            </a:r>
          </a:p>
        </p:txBody>
      </p:sp>
      <p:pic>
        <p:nvPicPr>
          <p:cNvPr id="4" name="Picture 3">
            <a:extLst>
              <a:ext uri="{FF2B5EF4-FFF2-40B4-BE49-F238E27FC236}">
                <a16:creationId xmlns:a16="http://schemas.microsoft.com/office/drawing/2014/main" id="{FFA18C91-65AE-F1D9-633A-675D3444EA8B}"/>
              </a:ext>
            </a:extLst>
          </p:cNvPr>
          <p:cNvPicPr>
            <a:picLocks noChangeAspect="1"/>
          </p:cNvPicPr>
          <p:nvPr/>
        </p:nvPicPr>
        <p:blipFill rotWithShape="1">
          <a:blip r:embed="rId3"/>
          <a:srcRect l="5255"/>
          <a:stretch/>
        </p:blipFill>
        <p:spPr>
          <a:xfrm>
            <a:off x="4267200" y="751588"/>
            <a:ext cx="7363968" cy="6120909"/>
          </a:xfrm>
          <a:prstGeom prst="rect">
            <a:avLst/>
          </a:prstGeom>
        </p:spPr>
      </p:pic>
      <p:sp>
        <p:nvSpPr>
          <p:cNvPr id="10" name="Rectangle 9">
            <a:extLst>
              <a:ext uri="{FF2B5EF4-FFF2-40B4-BE49-F238E27FC236}">
                <a16:creationId xmlns:a16="http://schemas.microsoft.com/office/drawing/2014/main" id="{2054A680-A0E6-B671-2FF3-9604432FF75A}"/>
              </a:ext>
            </a:extLst>
          </p:cNvPr>
          <p:cNvSpPr/>
          <p:nvPr/>
        </p:nvSpPr>
        <p:spPr>
          <a:xfrm>
            <a:off x="6054575" y="940966"/>
            <a:ext cx="1109472" cy="1107585"/>
          </a:xfrm>
          <a:prstGeom prst="rect">
            <a:avLst/>
          </a:prstGeom>
          <a:noFill/>
          <a:ln w="57150">
            <a:solidFill>
              <a:srgbClr val="89C43B"/>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1" name="Rectangle 10">
            <a:extLst>
              <a:ext uri="{FF2B5EF4-FFF2-40B4-BE49-F238E27FC236}">
                <a16:creationId xmlns:a16="http://schemas.microsoft.com/office/drawing/2014/main" id="{79BB1883-97C9-8F6B-3450-DBE57F99A57F}"/>
              </a:ext>
            </a:extLst>
          </p:cNvPr>
          <p:cNvSpPr/>
          <p:nvPr/>
        </p:nvSpPr>
        <p:spPr>
          <a:xfrm>
            <a:off x="7164047" y="2004506"/>
            <a:ext cx="1109472" cy="1107585"/>
          </a:xfrm>
          <a:prstGeom prst="rect">
            <a:avLst/>
          </a:prstGeom>
          <a:noFill/>
          <a:ln w="57150">
            <a:solidFill>
              <a:srgbClr val="06B4F8"/>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2" name="Right Brace 11">
            <a:extLst>
              <a:ext uri="{FF2B5EF4-FFF2-40B4-BE49-F238E27FC236}">
                <a16:creationId xmlns:a16="http://schemas.microsoft.com/office/drawing/2014/main" id="{7FAA614F-41FA-3983-11CD-652B1E9DEF17}"/>
              </a:ext>
            </a:extLst>
          </p:cNvPr>
          <p:cNvSpPr/>
          <p:nvPr/>
        </p:nvSpPr>
        <p:spPr>
          <a:xfrm>
            <a:off x="2868782" y="1362534"/>
            <a:ext cx="309492" cy="1467218"/>
          </a:xfrm>
          <a:prstGeom prst="rightBrace">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3" name="TextBox 12">
            <a:extLst>
              <a:ext uri="{FF2B5EF4-FFF2-40B4-BE49-F238E27FC236}">
                <a16:creationId xmlns:a16="http://schemas.microsoft.com/office/drawing/2014/main" id="{104E734A-D64F-58E6-5A5D-B86310FAFEA1}"/>
              </a:ext>
            </a:extLst>
          </p:cNvPr>
          <p:cNvSpPr txBox="1"/>
          <p:nvPr/>
        </p:nvSpPr>
        <p:spPr>
          <a:xfrm>
            <a:off x="3166387" y="1926866"/>
            <a:ext cx="1257300" cy="338554"/>
          </a:xfrm>
          <a:prstGeom prst="rect">
            <a:avLst/>
          </a:prstGeom>
          <a:noFill/>
        </p:spPr>
        <p:txBody>
          <a:bodyPr wrap="square" rtlCol="0">
            <a:spAutoFit/>
          </a:bodyPr>
          <a:lstStyle/>
          <a:p>
            <a:r>
              <a:rPr lang="en-US" sz="1600" dirty="0"/>
              <a:t>insert</a:t>
            </a:r>
          </a:p>
        </p:txBody>
      </p:sp>
      <p:sp>
        <p:nvSpPr>
          <p:cNvPr id="14" name="Rounded Rectangle 13">
            <a:extLst>
              <a:ext uri="{FF2B5EF4-FFF2-40B4-BE49-F238E27FC236}">
                <a16:creationId xmlns:a16="http://schemas.microsoft.com/office/drawing/2014/main" id="{4AEA22F6-2A69-77A4-D8C0-7D55E493832A}"/>
              </a:ext>
            </a:extLst>
          </p:cNvPr>
          <p:cNvSpPr/>
          <p:nvPr/>
        </p:nvSpPr>
        <p:spPr>
          <a:xfrm>
            <a:off x="343313" y="1170443"/>
            <a:ext cx="2487553" cy="2775712"/>
          </a:xfrm>
          <a:prstGeom prst="roundRect">
            <a:avLst/>
          </a:prstGeom>
          <a:solidFill>
            <a:srgbClr val="05B4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ounded Rectangle 14">
            <a:extLst>
              <a:ext uri="{FF2B5EF4-FFF2-40B4-BE49-F238E27FC236}">
                <a16:creationId xmlns:a16="http://schemas.microsoft.com/office/drawing/2014/main" id="{ABE70C92-72ED-051F-CC6D-A241A8F12237}"/>
              </a:ext>
            </a:extLst>
          </p:cNvPr>
          <p:cNvSpPr/>
          <p:nvPr/>
        </p:nvSpPr>
        <p:spPr>
          <a:xfrm>
            <a:off x="343313" y="2854623"/>
            <a:ext cx="2487553" cy="3034113"/>
          </a:xfrm>
          <a:prstGeom prst="roundRect">
            <a:avLst/>
          </a:prstGeom>
          <a:solidFill>
            <a:srgbClr val="89C4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1196C827-BED5-FCBE-4EF5-01F5B04A3BD4}"/>
              </a:ext>
            </a:extLst>
          </p:cNvPr>
          <p:cNvSpPr txBox="1"/>
          <p:nvPr/>
        </p:nvSpPr>
        <p:spPr>
          <a:xfrm>
            <a:off x="343310" y="1337468"/>
            <a:ext cx="2487553" cy="1446550"/>
          </a:xfrm>
          <a:prstGeom prst="rect">
            <a:avLst/>
          </a:prstGeom>
          <a:noFill/>
        </p:spPr>
        <p:txBody>
          <a:bodyPr wrap="square" rtlCol="0">
            <a:spAutoFit/>
          </a:bodyPr>
          <a:lstStyle/>
          <a:p>
            <a:r>
              <a:rPr lang="en-US" dirty="0"/>
              <a:t>Verbal Judgment</a:t>
            </a:r>
            <a:endParaRPr lang="en-US" sz="1200" dirty="0"/>
          </a:p>
          <a:p>
            <a:pPr marL="342900" indent="-342900">
              <a:buSzPct val="80000"/>
              <a:buFont typeface="Wingdings" pitchFamily="2" charset="2"/>
              <a:buChar char="Ø"/>
            </a:pPr>
            <a:r>
              <a:rPr lang="en-US" sz="1400" dirty="0"/>
              <a:t>N = 468 </a:t>
            </a:r>
          </a:p>
          <a:p>
            <a:pPr marL="342900" indent="-342900">
              <a:buSzPct val="80000"/>
              <a:buFont typeface="Wingdings" pitchFamily="2" charset="2"/>
              <a:buChar char="Ø"/>
            </a:pPr>
            <a:r>
              <a:rPr lang="en-US" sz="1400" dirty="0"/>
              <a:t>156 trials </a:t>
            </a:r>
          </a:p>
          <a:p>
            <a:pPr marL="342900" indent="-342900">
              <a:buSzPct val="80000"/>
              <a:buFont typeface="Wingdings" pitchFamily="2" charset="2"/>
              <a:buChar char="Ø"/>
            </a:pPr>
            <a:r>
              <a:rPr lang="en-US" sz="1400" dirty="0"/>
              <a:t>Latin square counterbalancing</a:t>
            </a:r>
          </a:p>
          <a:p>
            <a:pPr marL="342900" indent="-342900">
              <a:buSzPct val="80000"/>
              <a:buFont typeface="Wingdings" pitchFamily="2" charset="2"/>
              <a:buChar char="Ø"/>
            </a:pPr>
            <a:r>
              <a:rPr lang="en-US" sz="1400" dirty="0"/>
              <a:t>Explicit estimate</a:t>
            </a:r>
          </a:p>
        </p:txBody>
      </p:sp>
      <p:sp>
        <p:nvSpPr>
          <p:cNvPr id="17" name="Rounded Rectangle 16">
            <a:extLst>
              <a:ext uri="{FF2B5EF4-FFF2-40B4-BE49-F238E27FC236}">
                <a16:creationId xmlns:a16="http://schemas.microsoft.com/office/drawing/2014/main" id="{DBDE21AA-7C71-2E5B-E4D8-98E25C9C5886}"/>
              </a:ext>
            </a:extLst>
          </p:cNvPr>
          <p:cNvSpPr/>
          <p:nvPr/>
        </p:nvSpPr>
        <p:spPr>
          <a:xfrm>
            <a:off x="343312" y="2838385"/>
            <a:ext cx="2487553" cy="1343915"/>
          </a:xfrm>
          <a:prstGeom prst="roundRect">
            <a:avLst>
              <a:gd name="adj" fmla="val 30923"/>
            </a:avLst>
          </a:prstGeom>
          <a:solidFill>
            <a:srgbClr val="1990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E76440B9-10A6-0BEF-99DA-7B0945FFA92A}"/>
              </a:ext>
            </a:extLst>
          </p:cNvPr>
          <p:cNvSpPr txBox="1"/>
          <p:nvPr/>
        </p:nvSpPr>
        <p:spPr>
          <a:xfrm>
            <a:off x="356145" y="4202968"/>
            <a:ext cx="2706428" cy="1446550"/>
          </a:xfrm>
          <a:prstGeom prst="rect">
            <a:avLst/>
          </a:prstGeom>
          <a:noFill/>
        </p:spPr>
        <p:txBody>
          <a:bodyPr wrap="square" rtlCol="0">
            <a:spAutoFit/>
          </a:bodyPr>
          <a:lstStyle/>
          <a:p>
            <a:r>
              <a:rPr lang="en-US" dirty="0"/>
              <a:t>Discrimination </a:t>
            </a:r>
            <a:endParaRPr lang="en-US" sz="1200" dirty="0"/>
          </a:p>
          <a:p>
            <a:pPr marL="342900" indent="-342900">
              <a:buSzPct val="80000"/>
              <a:buFont typeface="Wingdings" pitchFamily="2" charset="2"/>
              <a:buChar char="Ø"/>
            </a:pPr>
            <a:r>
              <a:rPr lang="en-US" sz="1400" dirty="0"/>
              <a:t>N = 468 </a:t>
            </a:r>
          </a:p>
          <a:p>
            <a:pPr marL="342900" indent="-342900">
              <a:buSzPct val="80000"/>
              <a:buFont typeface="Wingdings" pitchFamily="2" charset="2"/>
              <a:buChar char="Ø"/>
            </a:pPr>
            <a:r>
              <a:rPr lang="en-US" sz="1400" dirty="0"/>
              <a:t>78 trials </a:t>
            </a:r>
          </a:p>
          <a:p>
            <a:pPr marL="342900" indent="-342900">
              <a:buSzPct val="80000"/>
              <a:buFont typeface="Wingdings" pitchFamily="2" charset="2"/>
              <a:buChar char="Ø"/>
            </a:pPr>
            <a:r>
              <a:rPr lang="en-US" sz="1400" dirty="0"/>
              <a:t>Latin square counterbalancing</a:t>
            </a:r>
          </a:p>
          <a:p>
            <a:pPr marL="342900" indent="-342900">
              <a:buSzPct val="80000"/>
              <a:buFont typeface="Wingdings" pitchFamily="2" charset="2"/>
              <a:buChar char="Ø"/>
            </a:pPr>
            <a:r>
              <a:rPr lang="en-US" sz="1400" dirty="0"/>
              <a:t>Keypress (‘z’ or ‘m’) </a:t>
            </a:r>
          </a:p>
        </p:txBody>
      </p:sp>
      <p:sp>
        <p:nvSpPr>
          <p:cNvPr id="19" name="Rounded Rectangle 18">
            <a:extLst>
              <a:ext uri="{FF2B5EF4-FFF2-40B4-BE49-F238E27FC236}">
                <a16:creationId xmlns:a16="http://schemas.microsoft.com/office/drawing/2014/main" id="{C0404669-53D2-692E-D400-3B8642359E22}"/>
              </a:ext>
            </a:extLst>
          </p:cNvPr>
          <p:cNvSpPr/>
          <p:nvPr/>
        </p:nvSpPr>
        <p:spPr>
          <a:xfrm>
            <a:off x="356145" y="3026430"/>
            <a:ext cx="2474721" cy="97405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Shared</a:t>
            </a:r>
          </a:p>
          <a:p>
            <a:pPr marL="342900" indent="-342900">
              <a:buFont typeface="+mj-lt"/>
              <a:buAutoNum type="arabicPeriod"/>
            </a:pPr>
            <a:r>
              <a:rPr lang="en-US" sz="1400" dirty="0">
                <a:solidFill>
                  <a:schemeClr val="tx1"/>
                </a:solidFill>
              </a:rPr>
              <a:t>Identical stimulus set </a:t>
            </a:r>
          </a:p>
          <a:p>
            <a:pPr marL="342900" indent="-342900">
              <a:buFont typeface="+mj-lt"/>
              <a:buAutoNum type="arabicPeriod"/>
            </a:pPr>
            <a:r>
              <a:rPr lang="en-US" sz="1400" dirty="0">
                <a:solidFill>
                  <a:schemeClr val="tx1"/>
                </a:solidFill>
              </a:rPr>
              <a:t>Matched trial orders across task </a:t>
            </a:r>
          </a:p>
          <a:p>
            <a:pPr marL="342900" indent="-342900">
              <a:buFont typeface="+mj-lt"/>
              <a:buAutoNum type="arabicPeriod"/>
            </a:pPr>
            <a:r>
              <a:rPr lang="en-US" sz="1400" dirty="0">
                <a:solidFill>
                  <a:schemeClr val="tx1"/>
                </a:solidFill>
              </a:rPr>
              <a:t>Independent participants</a:t>
            </a:r>
          </a:p>
        </p:txBody>
      </p:sp>
    </p:spTree>
    <p:extLst>
      <p:ext uri="{BB962C8B-B14F-4D97-AF65-F5344CB8AC3E}">
        <p14:creationId xmlns:p14="http://schemas.microsoft.com/office/powerpoint/2010/main" val="41026986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F9F48D6E-BB53-C64A-9A7E-90849BA7B3D2}"/>
              </a:ext>
            </a:extLst>
          </p:cNvPr>
          <p:cNvSpPr>
            <a:spLocks noGrp="1"/>
          </p:cNvSpPr>
          <p:nvPr>
            <p:ph type="title"/>
          </p:nvPr>
        </p:nvSpPr>
        <p:spPr>
          <a:xfrm>
            <a:off x="78971" y="72428"/>
            <a:ext cx="12024360" cy="792096"/>
          </a:xfrm>
        </p:spPr>
        <p:txBody>
          <a:bodyPr>
            <a:noAutofit/>
          </a:bodyPr>
          <a:lstStyle/>
          <a:p>
            <a:r>
              <a:rPr lang="en-US" sz="3000" dirty="0"/>
              <a:t>How generalizable are spatial judgments across task, duration, and outcome?</a:t>
            </a:r>
          </a:p>
        </p:txBody>
      </p:sp>
      <p:pic>
        <p:nvPicPr>
          <p:cNvPr id="4" name="Picture 3">
            <a:extLst>
              <a:ext uri="{FF2B5EF4-FFF2-40B4-BE49-F238E27FC236}">
                <a16:creationId xmlns:a16="http://schemas.microsoft.com/office/drawing/2014/main" id="{FFA18C91-65AE-F1D9-633A-675D3444EA8B}"/>
              </a:ext>
            </a:extLst>
          </p:cNvPr>
          <p:cNvPicPr>
            <a:picLocks noChangeAspect="1"/>
          </p:cNvPicPr>
          <p:nvPr/>
        </p:nvPicPr>
        <p:blipFill rotWithShape="1">
          <a:blip r:embed="rId3"/>
          <a:srcRect l="5255"/>
          <a:stretch/>
        </p:blipFill>
        <p:spPr>
          <a:xfrm>
            <a:off x="4267200" y="751588"/>
            <a:ext cx="7363968" cy="6120909"/>
          </a:xfrm>
          <a:prstGeom prst="rect">
            <a:avLst/>
          </a:prstGeom>
        </p:spPr>
      </p:pic>
      <p:sp>
        <p:nvSpPr>
          <p:cNvPr id="12" name="Rectangle 11">
            <a:extLst>
              <a:ext uri="{FF2B5EF4-FFF2-40B4-BE49-F238E27FC236}">
                <a16:creationId xmlns:a16="http://schemas.microsoft.com/office/drawing/2014/main" id="{9C442151-7A23-668F-9FFB-3396B61B109B}"/>
              </a:ext>
            </a:extLst>
          </p:cNvPr>
          <p:cNvSpPr/>
          <p:nvPr/>
        </p:nvSpPr>
        <p:spPr>
          <a:xfrm>
            <a:off x="7142132" y="940966"/>
            <a:ext cx="1109472" cy="1107585"/>
          </a:xfrm>
          <a:prstGeom prst="rect">
            <a:avLst/>
          </a:prstGeom>
          <a:noFill/>
          <a:ln w="57150">
            <a:solidFill>
              <a:srgbClr val="1890A6"/>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3" name="Right Brace 12">
            <a:extLst>
              <a:ext uri="{FF2B5EF4-FFF2-40B4-BE49-F238E27FC236}">
                <a16:creationId xmlns:a16="http://schemas.microsoft.com/office/drawing/2014/main" id="{3329EC5E-731A-C3F1-3E6A-CC8CBD76064E}"/>
              </a:ext>
            </a:extLst>
          </p:cNvPr>
          <p:cNvSpPr/>
          <p:nvPr/>
        </p:nvSpPr>
        <p:spPr>
          <a:xfrm>
            <a:off x="2868782" y="2935008"/>
            <a:ext cx="309492" cy="1150406"/>
          </a:xfrm>
          <a:prstGeom prst="rightBrace">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4" name="TextBox 13">
            <a:extLst>
              <a:ext uri="{FF2B5EF4-FFF2-40B4-BE49-F238E27FC236}">
                <a16:creationId xmlns:a16="http://schemas.microsoft.com/office/drawing/2014/main" id="{8D20B713-8C24-70C7-645F-14F9853EBE00}"/>
              </a:ext>
            </a:extLst>
          </p:cNvPr>
          <p:cNvSpPr txBox="1"/>
          <p:nvPr/>
        </p:nvSpPr>
        <p:spPr>
          <a:xfrm>
            <a:off x="3166387" y="3332756"/>
            <a:ext cx="1257300" cy="338554"/>
          </a:xfrm>
          <a:prstGeom prst="rect">
            <a:avLst/>
          </a:prstGeom>
          <a:noFill/>
        </p:spPr>
        <p:txBody>
          <a:bodyPr wrap="square" rtlCol="0">
            <a:spAutoFit/>
          </a:bodyPr>
          <a:lstStyle/>
          <a:p>
            <a:r>
              <a:rPr lang="en-US" sz="1600" dirty="0"/>
              <a:t>insert</a:t>
            </a:r>
          </a:p>
        </p:txBody>
      </p:sp>
      <p:sp>
        <p:nvSpPr>
          <p:cNvPr id="15" name="Rounded Rectangle 14">
            <a:extLst>
              <a:ext uri="{FF2B5EF4-FFF2-40B4-BE49-F238E27FC236}">
                <a16:creationId xmlns:a16="http://schemas.microsoft.com/office/drawing/2014/main" id="{40D68F0F-E516-5DA1-12B1-7052D7E30041}"/>
              </a:ext>
            </a:extLst>
          </p:cNvPr>
          <p:cNvSpPr/>
          <p:nvPr/>
        </p:nvSpPr>
        <p:spPr>
          <a:xfrm>
            <a:off x="343313" y="1170443"/>
            <a:ext cx="2487553" cy="2775712"/>
          </a:xfrm>
          <a:prstGeom prst="roundRect">
            <a:avLst/>
          </a:prstGeom>
          <a:solidFill>
            <a:srgbClr val="05B4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ounded Rectangle 15">
            <a:extLst>
              <a:ext uri="{FF2B5EF4-FFF2-40B4-BE49-F238E27FC236}">
                <a16:creationId xmlns:a16="http://schemas.microsoft.com/office/drawing/2014/main" id="{A36253AE-51A7-5607-35EA-7A5A46AC11AF}"/>
              </a:ext>
            </a:extLst>
          </p:cNvPr>
          <p:cNvSpPr/>
          <p:nvPr/>
        </p:nvSpPr>
        <p:spPr>
          <a:xfrm>
            <a:off x="343313" y="2854623"/>
            <a:ext cx="2487553" cy="3034113"/>
          </a:xfrm>
          <a:prstGeom prst="roundRect">
            <a:avLst/>
          </a:prstGeom>
          <a:solidFill>
            <a:srgbClr val="89C4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1BAD0EAC-FE6A-D194-D790-477B9409643F}"/>
              </a:ext>
            </a:extLst>
          </p:cNvPr>
          <p:cNvSpPr txBox="1"/>
          <p:nvPr/>
        </p:nvSpPr>
        <p:spPr>
          <a:xfrm>
            <a:off x="343310" y="1337468"/>
            <a:ext cx="2706428" cy="1446550"/>
          </a:xfrm>
          <a:prstGeom prst="rect">
            <a:avLst/>
          </a:prstGeom>
          <a:noFill/>
        </p:spPr>
        <p:txBody>
          <a:bodyPr wrap="square" rtlCol="0">
            <a:spAutoFit/>
          </a:bodyPr>
          <a:lstStyle/>
          <a:p>
            <a:r>
              <a:rPr lang="en-US" dirty="0"/>
              <a:t>Verbal Judgment</a:t>
            </a:r>
            <a:endParaRPr lang="en-US" sz="1200" dirty="0"/>
          </a:p>
          <a:p>
            <a:pPr marL="342900" indent="-342900">
              <a:buSzPct val="80000"/>
              <a:buFont typeface="Wingdings" pitchFamily="2" charset="2"/>
              <a:buChar char="Ø"/>
            </a:pPr>
            <a:r>
              <a:rPr lang="en-US" sz="1400" dirty="0"/>
              <a:t>N = 468 </a:t>
            </a:r>
          </a:p>
          <a:p>
            <a:pPr marL="342900" indent="-342900">
              <a:buSzPct val="80000"/>
              <a:buFont typeface="Wingdings" pitchFamily="2" charset="2"/>
              <a:buChar char="Ø"/>
            </a:pPr>
            <a:r>
              <a:rPr lang="en-US" sz="1400" dirty="0"/>
              <a:t>156 trials </a:t>
            </a:r>
          </a:p>
          <a:p>
            <a:pPr marL="342900" indent="-342900">
              <a:buSzPct val="80000"/>
              <a:buFont typeface="Wingdings" pitchFamily="2" charset="2"/>
              <a:buChar char="Ø"/>
            </a:pPr>
            <a:r>
              <a:rPr lang="en-US" sz="1400" dirty="0"/>
              <a:t>Latin square counterbalancing</a:t>
            </a:r>
          </a:p>
          <a:p>
            <a:pPr marL="342900" indent="-342900">
              <a:buSzPct val="80000"/>
              <a:buFont typeface="Wingdings" pitchFamily="2" charset="2"/>
              <a:buChar char="Ø"/>
            </a:pPr>
            <a:r>
              <a:rPr lang="en-US" sz="1400" dirty="0"/>
              <a:t>Explicit estimate</a:t>
            </a:r>
          </a:p>
        </p:txBody>
      </p:sp>
      <p:sp>
        <p:nvSpPr>
          <p:cNvPr id="18" name="Rounded Rectangle 17">
            <a:extLst>
              <a:ext uri="{FF2B5EF4-FFF2-40B4-BE49-F238E27FC236}">
                <a16:creationId xmlns:a16="http://schemas.microsoft.com/office/drawing/2014/main" id="{EFB85757-2681-EBE7-5B3F-7B8AA7ED7585}"/>
              </a:ext>
            </a:extLst>
          </p:cNvPr>
          <p:cNvSpPr/>
          <p:nvPr/>
        </p:nvSpPr>
        <p:spPr>
          <a:xfrm>
            <a:off x="343312" y="2838385"/>
            <a:ext cx="2487553" cy="1343915"/>
          </a:xfrm>
          <a:prstGeom prst="roundRect">
            <a:avLst>
              <a:gd name="adj" fmla="val 30923"/>
            </a:avLst>
          </a:prstGeom>
          <a:solidFill>
            <a:srgbClr val="1990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AF21BA28-DFF2-8DF7-DD7F-0F61D40DCE26}"/>
              </a:ext>
            </a:extLst>
          </p:cNvPr>
          <p:cNvSpPr txBox="1"/>
          <p:nvPr/>
        </p:nvSpPr>
        <p:spPr>
          <a:xfrm>
            <a:off x="356145" y="4202968"/>
            <a:ext cx="2706428" cy="1446550"/>
          </a:xfrm>
          <a:prstGeom prst="rect">
            <a:avLst/>
          </a:prstGeom>
          <a:noFill/>
        </p:spPr>
        <p:txBody>
          <a:bodyPr wrap="square" rtlCol="0">
            <a:spAutoFit/>
          </a:bodyPr>
          <a:lstStyle/>
          <a:p>
            <a:r>
              <a:rPr lang="en-US" dirty="0"/>
              <a:t>Discrimination </a:t>
            </a:r>
            <a:endParaRPr lang="en-US" sz="1200" dirty="0"/>
          </a:p>
          <a:p>
            <a:pPr marL="342900" indent="-342900">
              <a:buSzPct val="80000"/>
              <a:buFont typeface="Wingdings" pitchFamily="2" charset="2"/>
              <a:buChar char="Ø"/>
            </a:pPr>
            <a:r>
              <a:rPr lang="en-US" sz="1400" dirty="0"/>
              <a:t>N = 468 </a:t>
            </a:r>
          </a:p>
          <a:p>
            <a:pPr marL="342900" indent="-342900">
              <a:buSzPct val="80000"/>
              <a:buFont typeface="Wingdings" pitchFamily="2" charset="2"/>
              <a:buChar char="Ø"/>
            </a:pPr>
            <a:r>
              <a:rPr lang="en-US" sz="1400" dirty="0"/>
              <a:t>78 trials </a:t>
            </a:r>
          </a:p>
          <a:p>
            <a:pPr marL="342900" indent="-342900">
              <a:buSzPct val="80000"/>
              <a:buFont typeface="Wingdings" pitchFamily="2" charset="2"/>
              <a:buChar char="Ø"/>
            </a:pPr>
            <a:r>
              <a:rPr lang="en-US" sz="1400" dirty="0"/>
              <a:t>Latin square counterbalancing</a:t>
            </a:r>
          </a:p>
          <a:p>
            <a:pPr marL="342900" indent="-342900">
              <a:buSzPct val="80000"/>
              <a:buFont typeface="Wingdings" pitchFamily="2" charset="2"/>
              <a:buChar char="Ø"/>
            </a:pPr>
            <a:r>
              <a:rPr lang="en-US" sz="1400" dirty="0"/>
              <a:t>Keypress (‘z’ or ‘m’) </a:t>
            </a:r>
          </a:p>
        </p:txBody>
      </p:sp>
      <p:sp>
        <p:nvSpPr>
          <p:cNvPr id="20" name="Rounded Rectangle 19">
            <a:extLst>
              <a:ext uri="{FF2B5EF4-FFF2-40B4-BE49-F238E27FC236}">
                <a16:creationId xmlns:a16="http://schemas.microsoft.com/office/drawing/2014/main" id="{1E66D2CE-4142-AC25-E4ED-A6B928C66470}"/>
              </a:ext>
            </a:extLst>
          </p:cNvPr>
          <p:cNvSpPr/>
          <p:nvPr/>
        </p:nvSpPr>
        <p:spPr>
          <a:xfrm>
            <a:off x="356145" y="3026430"/>
            <a:ext cx="2474721" cy="97405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Shared</a:t>
            </a:r>
          </a:p>
          <a:p>
            <a:pPr marL="342900" indent="-342900">
              <a:buFont typeface="+mj-lt"/>
              <a:buAutoNum type="arabicPeriod"/>
            </a:pPr>
            <a:r>
              <a:rPr lang="en-US" sz="1400" dirty="0">
                <a:solidFill>
                  <a:schemeClr val="tx1"/>
                </a:solidFill>
              </a:rPr>
              <a:t>Identical stimulus set </a:t>
            </a:r>
          </a:p>
          <a:p>
            <a:pPr marL="342900" indent="-342900">
              <a:buFont typeface="+mj-lt"/>
              <a:buAutoNum type="arabicPeriod"/>
            </a:pPr>
            <a:r>
              <a:rPr lang="en-US" sz="1400" dirty="0">
                <a:solidFill>
                  <a:schemeClr val="tx1"/>
                </a:solidFill>
              </a:rPr>
              <a:t>Matched trial orders across task </a:t>
            </a:r>
          </a:p>
          <a:p>
            <a:pPr marL="342900" indent="-342900">
              <a:buFont typeface="+mj-lt"/>
              <a:buAutoNum type="arabicPeriod"/>
            </a:pPr>
            <a:r>
              <a:rPr lang="en-US" sz="1400" dirty="0">
                <a:solidFill>
                  <a:schemeClr val="tx1"/>
                </a:solidFill>
              </a:rPr>
              <a:t>Independent participants</a:t>
            </a:r>
          </a:p>
        </p:txBody>
      </p:sp>
    </p:spTree>
    <p:extLst>
      <p:ext uri="{BB962C8B-B14F-4D97-AF65-F5344CB8AC3E}">
        <p14:creationId xmlns:p14="http://schemas.microsoft.com/office/powerpoint/2010/main" val="92551123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F9F48D6E-BB53-C64A-9A7E-90849BA7B3D2}"/>
              </a:ext>
            </a:extLst>
          </p:cNvPr>
          <p:cNvSpPr>
            <a:spLocks noGrp="1"/>
          </p:cNvSpPr>
          <p:nvPr>
            <p:ph type="title"/>
          </p:nvPr>
        </p:nvSpPr>
        <p:spPr>
          <a:xfrm>
            <a:off x="78971" y="72428"/>
            <a:ext cx="12024360" cy="792096"/>
          </a:xfrm>
        </p:spPr>
        <p:txBody>
          <a:bodyPr>
            <a:noAutofit/>
          </a:bodyPr>
          <a:lstStyle/>
          <a:p>
            <a:r>
              <a:rPr lang="en-US" sz="3000" dirty="0"/>
              <a:t>How generalizable are spatial judgments across task, duration, and outcome?</a:t>
            </a:r>
          </a:p>
        </p:txBody>
      </p:sp>
      <p:pic>
        <p:nvPicPr>
          <p:cNvPr id="4" name="Picture 3">
            <a:extLst>
              <a:ext uri="{FF2B5EF4-FFF2-40B4-BE49-F238E27FC236}">
                <a16:creationId xmlns:a16="http://schemas.microsoft.com/office/drawing/2014/main" id="{FFA18C91-65AE-F1D9-633A-675D3444EA8B}"/>
              </a:ext>
            </a:extLst>
          </p:cNvPr>
          <p:cNvPicPr>
            <a:picLocks noChangeAspect="1"/>
          </p:cNvPicPr>
          <p:nvPr/>
        </p:nvPicPr>
        <p:blipFill rotWithShape="1">
          <a:blip r:embed="rId3"/>
          <a:srcRect l="5255"/>
          <a:stretch/>
        </p:blipFill>
        <p:spPr>
          <a:xfrm>
            <a:off x="4267200" y="751588"/>
            <a:ext cx="7363968" cy="6120909"/>
          </a:xfrm>
          <a:prstGeom prst="rect">
            <a:avLst/>
          </a:prstGeom>
        </p:spPr>
      </p:pic>
      <p:sp>
        <p:nvSpPr>
          <p:cNvPr id="12" name="Rectangle 11">
            <a:extLst>
              <a:ext uri="{FF2B5EF4-FFF2-40B4-BE49-F238E27FC236}">
                <a16:creationId xmlns:a16="http://schemas.microsoft.com/office/drawing/2014/main" id="{9C442151-7A23-668F-9FFB-3396B61B109B}"/>
              </a:ext>
            </a:extLst>
          </p:cNvPr>
          <p:cNvSpPr/>
          <p:nvPr/>
        </p:nvSpPr>
        <p:spPr>
          <a:xfrm>
            <a:off x="8250842" y="2016824"/>
            <a:ext cx="1109472" cy="1107585"/>
          </a:xfrm>
          <a:prstGeom prst="rect">
            <a:avLst/>
          </a:prstGeom>
          <a:noFill/>
          <a:ln w="57150">
            <a:solidFill>
              <a:srgbClr val="1890A6"/>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3" name="Rounded Rectangle 12">
            <a:extLst>
              <a:ext uri="{FF2B5EF4-FFF2-40B4-BE49-F238E27FC236}">
                <a16:creationId xmlns:a16="http://schemas.microsoft.com/office/drawing/2014/main" id="{3EA711AC-A824-E60E-59BF-102114F5CC8D}"/>
              </a:ext>
            </a:extLst>
          </p:cNvPr>
          <p:cNvSpPr/>
          <p:nvPr/>
        </p:nvSpPr>
        <p:spPr>
          <a:xfrm>
            <a:off x="343313" y="1170443"/>
            <a:ext cx="2487553" cy="2775712"/>
          </a:xfrm>
          <a:prstGeom prst="roundRect">
            <a:avLst/>
          </a:prstGeom>
          <a:solidFill>
            <a:srgbClr val="05B4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ounded Rectangle 13">
            <a:extLst>
              <a:ext uri="{FF2B5EF4-FFF2-40B4-BE49-F238E27FC236}">
                <a16:creationId xmlns:a16="http://schemas.microsoft.com/office/drawing/2014/main" id="{E0DDB369-2E3D-3193-11AB-9D310DD51F60}"/>
              </a:ext>
            </a:extLst>
          </p:cNvPr>
          <p:cNvSpPr/>
          <p:nvPr/>
        </p:nvSpPr>
        <p:spPr>
          <a:xfrm>
            <a:off x="343313" y="2854623"/>
            <a:ext cx="2487553" cy="3034113"/>
          </a:xfrm>
          <a:prstGeom prst="roundRect">
            <a:avLst/>
          </a:prstGeom>
          <a:solidFill>
            <a:srgbClr val="89C4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F9DE6D84-B030-902A-18DB-5CE4D3E3E049}"/>
              </a:ext>
            </a:extLst>
          </p:cNvPr>
          <p:cNvSpPr txBox="1"/>
          <p:nvPr/>
        </p:nvSpPr>
        <p:spPr>
          <a:xfrm>
            <a:off x="343310" y="1337468"/>
            <a:ext cx="2706428" cy="1446550"/>
          </a:xfrm>
          <a:prstGeom prst="rect">
            <a:avLst/>
          </a:prstGeom>
          <a:noFill/>
        </p:spPr>
        <p:txBody>
          <a:bodyPr wrap="square" rtlCol="0">
            <a:spAutoFit/>
          </a:bodyPr>
          <a:lstStyle/>
          <a:p>
            <a:r>
              <a:rPr lang="en-US" dirty="0"/>
              <a:t>Verbal Judgment</a:t>
            </a:r>
            <a:endParaRPr lang="en-US" sz="1200" dirty="0"/>
          </a:p>
          <a:p>
            <a:pPr marL="342900" indent="-342900">
              <a:buSzPct val="80000"/>
              <a:buFont typeface="Wingdings" pitchFamily="2" charset="2"/>
              <a:buChar char="Ø"/>
            </a:pPr>
            <a:r>
              <a:rPr lang="en-US" sz="1400" dirty="0"/>
              <a:t>N = 468 </a:t>
            </a:r>
          </a:p>
          <a:p>
            <a:pPr marL="342900" indent="-342900">
              <a:buSzPct val="80000"/>
              <a:buFont typeface="Wingdings" pitchFamily="2" charset="2"/>
              <a:buChar char="Ø"/>
            </a:pPr>
            <a:r>
              <a:rPr lang="en-US" sz="1400" dirty="0"/>
              <a:t>156 trials </a:t>
            </a:r>
          </a:p>
          <a:p>
            <a:pPr marL="342900" indent="-342900">
              <a:buSzPct val="80000"/>
              <a:buFont typeface="Wingdings" pitchFamily="2" charset="2"/>
              <a:buChar char="Ø"/>
            </a:pPr>
            <a:r>
              <a:rPr lang="en-US" sz="1400" dirty="0"/>
              <a:t>Latin square counterbalancing</a:t>
            </a:r>
          </a:p>
          <a:p>
            <a:pPr marL="342900" indent="-342900">
              <a:buSzPct val="80000"/>
              <a:buFont typeface="Wingdings" pitchFamily="2" charset="2"/>
              <a:buChar char="Ø"/>
            </a:pPr>
            <a:r>
              <a:rPr lang="en-US" sz="1400" dirty="0"/>
              <a:t>Explicit estimate</a:t>
            </a:r>
          </a:p>
        </p:txBody>
      </p:sp>
      <p:sp>
        <p:nvSpPr>
          <p:cNvPr id="16" name="Rounded Rectangle 15">
            <a:extLst>
              <a:ext uri="{FF2B5EF4-FFF2-40B4-BE49-F238E27FC236}">
                <a16:creationId xmlns:a16="http://schemas.microsoft.com/office/drawing/2014/main" id="{E1EBBB23-E16F-3E16-F6A7-05A8F785E0A6}"/>
              </a:ext>
            </a:extLst>
          </p:cNvPr>
          <p:cNvSpPr/>
          <p:nvPr/>
        </p:nvSpPr>
        <p:spPr>
          <a:xfrm>
            <a:off x="343312" y="2838385"/>
            <a:ext cx="2487553" cy="1343915"/>
          </a:xfrm>
          <a:prstGeom prst="roundRect">
            <a:avLst>
              <a:gd name="adj" fmla="val 30923"/>
            </a:avLst>
          </a:prstGeom>
          <a:solidFill>
            <a:srgbClr val="1990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2F563CC6-C25B-3881-CEB6-74593DF610FE}"/>
              </a:ext>
            </a:extLst>
          </p:cNvPr>
          <p:cNvSpPr txBox="1"/>
          <p:nvPr/>
        </p:nvSpPr>
        <p:spPr>
          <a:xfrm>
            <a:off x="356145" y="4202968"/>
            <a:ext cx="2706428" cy="1446550"/>
          </a:xfrm>
          <a:prstGeom prst="rect">
            <a:avLst/>
          </a:prstGeom>
          <a:noFill/>
        </p:spPr>
        <p:txBody>
          <a:bodyPr wrap="square" rtlCol="0">
            <a:spAutoFit/>
          </a:bodyPr>
          <a:lstStyle/>
          <a:p>
            <a:r>
              <a:rPr lang="en-US" dirty="0"/>
              <a:t>Discrimination </a:t>
            </a:r>
            <a:endParaRPr lang="en-US" sz="1200" dirty="0"/>
          </a:p>
          <a:p>
            <a:pPr marL="342900" indent="-342900">
              <a:buSzPct val="80000"/>
              <a:buFont typeface="Wingdings" pitchFamily="2" charset="2"/>
              <a:buChar char="Ø"/>
            </a:pPr>
            <a:r>
              <a:rPr lang="en-US" sz="1400" dirty="0"/>
              <a:t>N = 468 </a:t>
            </a:r>
          </a:p>
          <a:p>
            <a:pPr marL="342900" indent="-342900">
              <a:buSzPct val="80000"/>
              <a:buFont typeface="Wingdings" pitchFamily="2" charset="2"/>
              <a:buChar char="Ø"/>
            </a:pPr>
            <a:r>
              <a:rPr lang="en-US" sz="1400" dirty="0"/>
              <a:t>78 trials </a:t>
            </a:r>
          </a:p>
          <a:p>
            <a:pPr marL="342900" indent="-342900">
              <a:buSzPct val="80000"/>
              <a:buFont typeface="Wingdings" pitchFamily="2" charset="2"/>
              <a:buChar char="Ø"/>
            </a:pPr>
            <a:r>
              <a:rPr lang="en-US" sz="1400" dirty="0"/>
              <a:t>Latin square counterbalancing</a:t>
            </a:r>
          </a:p>
          <a:p>
            <a:pPr marL="342900" indent="-342900">
              <a:buSzPct val="80000"/>
              <a:buFont typeface="Wingdings" pitchFamily="2" charset="2"/>
              <a:buChar char="Ø"/>
            </a:pPr>
            <a:r>
              <a:rPr lang="en-US" sz="1400" dirty="0"/>
              <a:t>Keypress (‘z’ or ‘m’) </a:t>
            </a:r>
          </a:p>
        </p:txBody>
      </p:sp>
      <p:sp>
        <p:nvSpPr>
          <p:cNvPr id="18" name="Rounded Rectangle 17">
            <a:extLst>
              <a:ext uri="{FF2B5EF4-FFF2-40B4-BE49-F238E27FC236}">
                <a16:creationId xmlns:a16="http://schemas.microsoft.com/office/drawing/2014/main" id="{33242C25-541C-1D29-A928-EE6C5EC5E15E}"/>
              </a:ext>
            </a:extLst>
          </p:cNvPr>
          <p:cNvSpPr/>
          <p:nvPr/>
        </p:nvSpPr>
        <p:spPr>
          <a:xfrm>
            <a:off x="356145" y="3026430"/>
            <a:ext cx="2474721" cy="97405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Shared</a:t>
            </a:r>
          </a:p>
          <a:p>
            <a:pPr marL="342900" indent="-342900">
              <a:buFont typeface="+mj-lt"/>
              <a:buAutoNum type="arabicPeriod"/>
            </a:pPr>
            <a:r>
              <a:rPr lang="en-US" sz="1400" dirty="0">
                <a:solidFill>
                  <a:schemeClr val="tx1"/>
                </a:solidFill>
              </a:rPr>
              <a:t>Identical stimulus set </a:t>
            </a:r>
          </a:p>
          <a:p>
            <a:pPr marL="342900" indent="-342900">
              <a:buFont typeface="+mj-lt"/>
              <a:buAutoNum type="arabicPeriod"/>
            </a:pPr>
            <a:r>
              <a:rPr lang="en-US" sz="1400" dirty="0">
                <a:solidFill>
                  <a:schemeClr val="tx1"/>
                </a:solidFill>
              </a:rPr>
              <a:t>Matched trial orders across task </a:t>
            </a:r>
          </a:p>
          <a:p>
            <a:pPr marL="342900" indent="-342900">
              <a:buFont typeface="+mj-lt"/>
              <a:buAutoNum type="arabicPeriod"/>
            </a:pPr>
            <a:r>
              <a:rPr lang="en-US" sz="1400" dirty="0">
                <a:solidFill>
                  <a:schemeClr val="tx1"/>
                </a:solidFill>
              </a:rPr>
              <a:t>Independent participants</a:t>
            </a:r>
          </a:p>
        </p:txBody>
      </p:sp>
      <p:sp>
        <p:nvSpPr>
          <p:cNvPr id="19" name="Right Brace 18">
            <a:extLst>
              <a:ext uri="{FF2B5EF4-FFF2-40B4-BE49-F238E27FC236}">
                <a16:creationId xmlns:a16="http://schemas.microsoft.com/office/drawing/2014/main" id="{6A01F530-B6BC-9AA2-480C-771AC3A38A37}"/>
              </a:ext>
            </a:extLst>
          </p:cNvPr>
          <p:cNvSpPr/>
          <p:nvPr/>
        </p:nvSpPr>
        <p:spPr>
          <a:xfrm>
            <a:off x="2868782" y="2935008"/>
            <a:ext cx="309492" cy="1150406"/>
          </a:xfrm>
          <a:prstGeom prst="rightBrace">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0" name="TextBox 19">
            <a:extLst>
              <a:ext uri="{FF2B5EF4-FFF2-40B4-BE49-F238E27FC236}">
                <a16:creationId xmlns:a16="http://schemas.microsoft.com/office/drawing/2014/main" id="{FCA42A3B-2FAF-9CA5-517E-B81A68C3C38F}"/>
              </a:ext>
            </a:extLst>
          </p:cNvPr>
          <p:cNvSpPr txBox="1"/>
          <p:nvPr/>
        </p:nvSpPr>
        <p:spPr>
          <a:xfrm>
            <a:off x="3166387" y="3332756"/>
            <a:ext cx="1257300" cy="338554"/>
          </a:xfrm>
          <a:prstGeom prst="rect">
            <a:avLst/>
          </a:prstGeom>
          <a:noFill/>
        </p:spPr>
        <p:txBody>
          <a:bodyPr wrap="square" rtlCol="0">
            <a:spAutoFit/>
          </a:bodyPr>
          <a:lstStyle/>
          <a:p>
            <a:r>
              <a:rPr lang="en-US" sz="1600" dirty="0"/>
              <a:t>insert</a:t>
            </a:r>
          </a:p>
        </p:txBody>
      </p:sp>
    </p:spTree>
    <p:extLst>
      <p:ext uri="{BB962C8B-B14F-4D97-AF65-F5344CB8AC3E}">
        <p14:creationId xmlns:p14="http://schemas.microsoft.com/office/powerpoint/2010/main" val="38365661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142AE490-5008-C744-8697-4C30A747B255}"/>
              </a:ext>
            </a:extLst>
          </p:cNvPr>
          <p:cNvSpPr txBox="1"/>
          <p:nvPr/>
        </p:nvSpPr>
        <p:spPr>
          <a:xfrm>
            <a:off x="214745" y="1064496"/>
            <a:ext cx="5549026" cy="5414367"/>
          </a:xfrm>
          <a:prstGeom prst="rect">
            <a:avLst/>
          </a:prstGeom>
          <a:noFill/>
        </p:spPr>
        <p:txBody>
          <a:bodyPr wrap="square" rtlCol="0">
            <a:spAutoFit/>
          </a:bodyPr>
          <a:lstStyle/>
          <a:p>
            <a:pPr marL="457200" indent="-457200">
              <a:lnSpc>
                <a:spcPct val="200000"/>
              </a:lnSpc>
              <a:buAutoNum type="arabicPeriod"/>
            </a:pPr>
            <a:r>
              <a:rPr lang="en-US" sz="2200" dirty="0"/>
              <a:t>Visible Ground Plane</a:t>
            </a:r>
          </a:p>
          <a:p>
            <a:pPr marL="457200" indent="-457200">
              <a:lnSpc>
                <a:spcPct val="200000"/>
              </a:lnSpc>
              <a:buAutoNum type="arabicPeriod"/>
            </a:pPr>
            <a:endParaRPr lang="en-US" sz="2200" dirty="0"/>
          </a:p>
          <a:p>
            <a:pPr marL="457200" indent="-457200">
              <a:lnSpc>
                <a:spcPct val="200000"/>
              </a:lnSpc>
              <a:buAutoNum type="arabicPeriod"/>
            </a:pPr>
            <a:r>
              <a:rPr lang="en-US" sz="2200" dirty="0"/>
              <a:t>Texture Gradient</a:t>
            </a:r>
          </a:p>
          <a:p>
            <a:pPr marL="457200" indent="-457200">
              <a:lnSpc>
                <a:spcPct val="200000"/>
              </a:lnSpc>
              <a:buAutoNum type="arabicPeriod"/>
            </a:pPr>
            <a:endParaRPr lang="en-US" sz="2200" dirty="0"/>
          </a:p>
          <a:p>
            <a:pPr marL="457200" indent="-457200">
              <a:lnSpc>
                <a:spcPct val="200000"/>
              </a:lnSpc>
              <a:buAutoNum type="arabicPeriod"/>
            </a:pPr>
            <a:r>
              <a:rPr lang="en-US" sz="2200" dirty="0">
                <a:solidFill>
                  <a:schemeClr val="bg1"/>
                </a:solidFill>
              </a:rPr>
              <a:t>Relative Size </a:t>
            </a:r>
          </a:p>
          <a:p>
            <a:pPr marL="457200" indent="-457200">
              <a:lnSpc>
                <a:spcPct val="200000"/>
              </a:lnSpc>
              <a:buAutoNum type="arabicPeriod"/>
            </a:pPr>
            <a:r>
              <a:rPr lang="en-US" sz="2200" dirty="0">
                <a:solidFill>
                  <a:schemeClr val="bg1"/>
                </a:solidFill>
              </a:rPr>
              <a:t>Angular Declination</a:t>
            </a:r>
          </a:p>
          <a:p>
            <a:pPr marL="457200" indent="-457200">
              <a:lnSpc>
                <a:spcPct val="200000"/>
              </a:lnSpc>
              <a:buAutoNum type="arabicPeriod"/>
            </a:pPr>
            <a:endParaRPr lang="en-US" sz="2200" dirty="0">
              <a:solidFill>
                <a:schemeClr val="bg1"/>
              </a:solidFill>
            </a:endParaRPr>
          </a:p>
          <a:p>
            <a:pPr marL="457200" indent="-457200">
              <a:lnSpc>
                <a:spcPct val="200000"/>
              </a:lnSpc>
              <a:buAutoNum type="arabicPeriod"/>
            </a:pPr>
            <a:r>
              <a:rPr lang="en-US" sz="2200" dirty="0">
                <a:solidFill>
                  <a:schemeClr val="bg1"/>
                </a:solidFill>
              </a:rPr>
              <a:t>Familiar Size  </a:t>
            </a:r>
          </a:p>
        </p:txBody>
      </p:sp>
      <p:pic>
        <p:nvPicPr>
          <p:cNvPr id="5" name="Picture 4" descr="A small house in front of a brick building&#10;&#10;Description automatically generated">
            <a:extLst>
              <a:ext uri="{FF2B5EF4-FFF2-40B4-BE49-F238E27FC236}">
                <a16:creationId xmlns:a16="http://schemas.microsoft.com/office/drawing/2014/main" id="{35F06400-E5E8-2545-A96D-44BAD6A1F2DE}"/>
              </a:ext>
            </a:extLst>
          </p:cNvPr>
          <p:cNvPicPr>
            <a:picLocks noChangeAspect="1"/>
          </p:cNvPicPr>
          <p:nvPr/>
        </p:nvPicPr>
        <p:blipFill>
          <a:blip r:embed="rId3"/>
          <a:stretch>
            <a:fillRect/>
          </a:stretch>
        </p:blipFill>
        <p:spPr>
          <a:xfrm>
            <a:off x="6144788" y="0"/>
            <a:ext cx="5143500" cy="6858000"/>
          </a:xfrm>
          <a:prstGeom prst="rect">
            <a:avLst/>
          </a:prstGeom>
        </p:spPr>
      </p:pic>
      <p:sp>
        <p:nvSpPr>
          <p:cNvPr id="4" name="TextBox 3">
            <a:extLst>
              <a:ext uri="{FF2B5EF4-FFF2-40B4-BE49-F238E27FC236}">
                <a16:creationId xmlns:a16="http://schemas.microsoft.com/office/drawing/2014/main" id="{03C28245-0DC7-914C-BD13-40D3C0266F97}"/>
              </a:ext>
            </a:extLst>
          </p:cNvPr>
          <p:cNvSpPr txBox="1"/>
          <p:nvPr/>
        </p:nvSpPr>
        <p:spPr>
          <a:xfrm>
            <a:off x="0" y="110389"/>
            <a:ext cx="6096000" cy="954107"/>
          </a:xfrm>
          <a:prstGeom prst="rect">
            <a:avLst/>
          </a:prstGeom>
          <a:noFill/>
        </p:spPr>
        <p:txBody>
          <a:bodyPr wrap="square" rtlCol="0">
            <a:spAutoFit/>
          </a:bodyPr>
          <a:lstStyle/>
          <a:p>
            <a:pPr algn="ctr"/>
            <a:r>
              <a:rPr lang="en-US" sz="2800" dirty="0"/>
              <a:t>What cues facilitate depth perception in natural environments?</a:t>
            </a:r>
          </a:p>
        </p:txBody>
      </p:sp>
      <p:pic>
        <p:nvPicPr>
          <p:cNvPr id="21" name="Picture 20" descr="A close up of a logo&#10;&#10;Description automatically generated">
            <a:extLst>
              <a:ext uri="{FF2B5EF4-FFF2-40B4-BE49-F238E27FC236}">
                <a16:creationId xmlns:a16="http://schemas.microsoft.com/office/drawing/2014/main" id="{F50C3FEA-11FA-2A44-8E35-62DFE1AD4B4D}"/>
              </a:ext>
            </a:extLst>
          </p:cNvPr>
          <p:cNvPicPr>
            <a:picLocks noChangeAspect="1"/>
          </p:cNvPicPr>
          <p:nvPr/>
        </p:nvPicPr>
        <p:blipFill rotWithShape="1">
          <a:blip r:embed="rId4"/>
          <a:srcRect b="59011"/>
          <a:stretch/>
        </p:blipFill>
        <p:spPr>
          <a:xfrm>
            <a:off x="661968" y="1660133"/>
            <a:ext cx="1636867" cy="852078"/>
          </a:xfrm>
          <a:prstGeom prst="rect">
            <a:avLst/>
          </a:prstGeom>
        </p:spPr>
      </p:pic>
      <p:sp>
        <p:nvSpPr>
          <p:cNvPr id="10" name="Bent Arrow 9">
            <a:extLst>
              <a:ext uri="{FF2B5EF4-FFF2-40B4-BE49-F238E27FC236}">
                <a16:creationId xmlns:a16="http://schemas.microsoft.com/office/drawing/2014/main" id="{EC45CD7B-2521-5A42-9C94-C1FB9DC3069A}"/>
              </a:ext>
            </a:extLst>
          </p:cNvPr>
          <p:cNvSpPr/>
          <p:nvPr/>
        </p:nvSpPr>
        <p:spPr>
          <a:xfrm>
            <a:off x="9624447" y="4870080"/>
            <a:ext cx="1111379" cy="771912"/>
          </a:xfrm>
          <a:prstGeom prst="ben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13089962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DD1B6-35E8-5A4F-819C-EEFA7A590B59}"/>
              </a:ext>
            </a:extLst>
          </p:cNvPr>
          <p:cNvSpPr>
            <a:spLocks noGrp="1"/>
          </p:cNvSpPr>
          <p:nvPr>
            <p:ph type="title"/>
          </p:nvPr>
        </p:nvSpPr>
        <p:spPr>
          <a:xfrm>
            <a:off x="316857" y="160014"/>
            <a:ext cx="11553580" cy="1078424"/>
          </a:xfrm>
        </p:spPr>
        <p:txBody>
          <a:bodyPr>
            <a:normAutofit/>
          </a:bodyPr>
          <a:lstStyle/>
          <a:p>
            <a:pPr algn="ctr"/>
            <a:r>
              <a:rPr lang="en-US" dirty="0"/>
              <a:t>Spatial Information Processing in Pictured Scenes</a:t>
            </a:r>
          </a:p>
        </p:txBody>
      </p:sp>
      <p:sp>
        <p:nvSpPr>
          <p:cNvPr id="3" name="Content Placeholder 2">
            <a:extLst>
              <a:ext uri="{FF2B5EF4-FFF2-40B4-BE49-F238E27FC236}">
                <a16:creationId xmlns:a16="http://schemas.microsoft.com/office/drawing/2014/main" id="{167B00F9-41CA-0744-B922-2C85BF785B72}"/>
              </a:ext>
            </a:extLst>
          </p:cNvPr>
          <p:cNvSpPr>
            <a:spLocks noGrp="1"/>
          </p:cNvSpPr>
          <p:nvPr>
            <p:ph idx="1"/>
          </p:nvPr>
        </p:nvSpPr>
        <p:spPr>
          <a:xfrm>
            <a:off x="321563" y="1037450"/>
            <a:ext cx="11553580" cy="2986549"/>
          </a:xfrm>
        </p:spPr>
        <p:txBody>
          <a:bodyPr anchor="ctr">
            <a:normAutofit/>
          </a:bodyPr>
          <a:lstStyle/>
          <a:p>
            <a:pPr marL="514350" indent="-514350">
              <a:lnSpc>
                <a:spcPct val="150000"/>
              </a:lnSpc>
              <a:buAutoNum type="arabicPeriod"/>
            </a:pPr>
            <a:r>
              <a:rPr lang="en-US" sz="2400" dirty="0">
                <a:solidFill>
                  <a:schemeClr val="bg1">
                    <a:lumMod val="65000"/>
                  </a:schemeClr>
                </a:solidFill>
              </a:rPr>
              <a:t>Can people reliably judge distance in pictured scenes? </a:t>
            </a:r>
          </a:p>
          <a:p>
            <a:pPr marL="514350" indent="-514350">
              <a:lnSpc>
                <a:spcPct val="150000"/>
              </a:lnSpc>
              <a:buAutoNum type="arabicPeriod"/>
            </a:pPr>
            <a:r>
              <a:rPr lang="en-US" sz="2400" dirty="0">
                <a:solidFill>
                  <a:schemeClr val="bg1">
                    <a:lumMod val="65000"/>
                  </a:schemeClr>
                </a:solidFill>
              </a:rPr>
              <a:t>Does individual behavior for unique images generalize across tasks? </a:t>
            </a:r>
            <a:endParaRPr lang="en-US" sz="2000" dirty="0">
              <a:solidFill>
                <a:schemeClr val="bg1">
                  <a:lumMod val="65000"/>
                </a:schemeClr>
              </a:solidFill>
            </a:endParaRPr>
          </a:p>
          <a:p>
            <a:pPr marL="514350" indent="-514350">
              <a:lnSpc>
                <a:spcPct val="150000"/>
              </a:lnSpc>
              <a:buAutoNum type="arabicPeriod"/>
            </a:pPr>
            <a:r>
              <a:rPr lang="en-US" sz="2400" b="1" dirty="0"/>
              <a:t>What is the relative utility of depth cues in pictured scenes? </a:t>
            </a:r>
          </a:p>
        </p:txBody>
      </p:sp>
      <p:sp>
        <p:nvSpPr>
          <p:cNvPr id="9" name="Rounded Rectangle 8">
            <a:extLst>
              <a:ext uri="{FF2B5EF4-FFF2-40B4-BE49-F238E27FC236}">
                <a16:creationId xmlns:a16="http://schemas.microsoft.com/office/drawing/2014/main" id="{888EE691-B7C8-084E-8B93-52615155069C}"/>
              </a:ext>
            </a:extLst>
          </p:cNvPr>
          <p:cNvSpPr/>
          <p:nvPr/>
        </p:nvSpPr>
        <p:spPr>
          <a:xfrm>
            <a:off x="3490113" y="4359085"/>
            <a:ext cx="1827493" cy="719449"/>
          </a:xfrm>
          <a:prstGeom prst="roundRect">
            <a:avLst/>
          </a:prstGeom>
          <a:solidFill>
            <a:schemeClr val="accent6">
              <a:lumMod val="20000"/>
              <a:lumOff val="80000"/>
            </a:schemeClr>
          </a:solidFill>
          <a:ln w="127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Verbal Judgment</a:t>
            </a:r>
          </a:p>
        </p:txBody>
      </p:sp>
      <p:sp>
        <p:nvSpPr>
          <p:cNvPr id="11" name="Rounded Rectangle 10">
            <a:extLst>
              <a:ext uri="{FF2B5EF4-FFF2-40B4-BE49-F238E27FC236}">
                <a16:creationId xmlns:a16="http://schemas.microsoft.com/office/drawing/2014/main" id="{DFDFEC05-5559-E544-B9EA-0478544AEC2E}"/>
              </a:ext>
            </a:extLst>
          </p:cNvPr>
          <p:cNvSpPr/>
          <p:nvPr/>
        </p:nvSpPr>
        <p:spPr>
          <a:xfrm>
            <a:off x="6750105" y="4837790"/>
            <a:ext cx="1827493" cy="719449"/>
          </a:xfrm>
          <a:prstGeom prst="roundRect">
            <a:avLst/>
          </a:prstGeom>
          <a:solidFill>
            <a:schemeClr val="accent6">
              <a:lumMod val="20000"/>
              <a:lumOff val="80000"/>
            </a:schemeClr>
          </a:solidFill>
          <a:ln w="127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Comparative Results</a:t>
            </a:r>
          </a:p>
        </p:txBody>
      </p:sp>
      <p:sp>
        <p:nvSpPr>
          <p:cNvPr id="20" name="Rounded Rectangle 19">
            <a:extLst>
              <a:ext uri="{FF2B5EF4-FFF2-40B4-BE49-F238E27FC236}">
                <a16:creationId xmlns:a16="http://schemas.microsoft.com/office/drawing/2014/main" id="{4CCBD255-7281-F046-BAF1-1B00D14C5ADE}"/>
              </a:ext>
            </a:extLst>
          </p:cNvPr>
          <p:cNvSpPr/>
          <p:nvPr/>
        </p:nvSpPr>
        <p:spPr>
          <a:xfrm>
            <a:off x="3490112" y="5322627"/>
            <a:ext cx="1827493" cy="719449"/>
          </a:xfrm>
          <a:prstGeom prst="roundRect">
            <a:avLst/>
          </a:prstGeom>
          <a:solidFill>
            <a:schemeClr val="accent6">
              <a:lumMod val="20000"/>
              <a:lumOff val="80000"/>
            </a:schemeClr>
          </a:solidFill>
          <a:ln w="127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Discrimination</a:t>
            </a:r>
          </a:p>
        </p:txBody>
      </p:sp>
      <p:cxnSp>
        <p:nvCxnSpPr>
          <p:cNvPr id="21" name="Straight Arrow Connector 20">
            <a:extLst>
              <a:ext uri="{FF2B5EF4-FFF2-40B4-BE49-F238E27FC236}">
                <a16:creationId xmlns:a16="http://schemas.microsoft.com/office/drawing/2014/main" id="{F006F115-8391-1248-93C6-014B4E7A7428}"/>
              </a:ext>
            </a:extLst>
          </p:cNvPr>
          <p:cNvCxnSpPr>
            <a:cxnSpLocks/>
          </p:cNvCxnSpPr>
          <p:nvPr/>
        </p:nvCxnSpPr>
        <p:spPr>
          <a:xfrm>
            <a:off x="8725705" y="5197514"/>
            <a:ext cx="705256"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15016B09-6AE0-E84B-9103-E5F2D957B5AF}"/>
              </a:ext>
            </a:extLst>
          </p:cNvPr>
          <p:cNvCxnSpPr>
            <a:cxnSpLocks/>
          </p:cNvCxnSpPr>
          <p:nvPr/>
        </p:nvCxnSpPr>
        <p:spPr>
          <a:xfrm>
            <a:off x="5817420" y="5197515"/>
            <a:ext cx="705256"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44A4E656-0F66-1043-A704-544B77D07696}"/>
              </a:ext>
            </a:extLst>
          </p:cNvPr>
          <p:cNvPicPr>
            <a:picLocks noChangeAspect="1"/>
          </p:cNvPicPr>
          <p:nvPr/>
        </p:nvPicPr>
        <p:blipFill>
          <a:blip r:embed="rId3"/>
          <a:stretch>
            <a:fillRect/>
          </a:stretch>
        </p:blipFill>
        <p:spPr>
          <a:xfrm>
            <a:off x="9833807" y="6138551"/>
            <a:ext cx="2358193" cy="719449"/>
          </a:xfrm>
          <a:prstGeom prst="rect">
            <a:avLst/>
          </a:prstGeom>
        </p:spPr>
      </p:pic>
      <p:sp>
        <p:nvSpPr>
          <p:cNvPr id="12" name="Right Bracket 11">
            <a:extLst>
              <a:ext uri="{FF2B5EF4-FFF2-40B4-BE49-F238E27FC236}">
                <a16:creationId xmlns:a16="http://schemas.microsoft.com/office/drawing/2014/main" id="{6DEF0E04-3944-BC4C-8BB2-BB76878202E4}"/>
              </a:ext>
            </a:extLst>
          </p:cNvPr>
          <p:cNvSpPr/>
          <p:nvPr/>
        </p:nvSpPr>
        <p:spPr>
          <a:xfrm>
            <a:off x="5448354" y="4574480"/>
            <a:ext cx="277371" cy="1246070"/>
          </a:xfrm>
          <a:prstGeom prst="righ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Rounded Rectangle 14">
            <a:extLst>
              <a:ext uri="{FF2B5EF4-FFF2-40B4-BE49-F238E27FC236}">
                <a16:creationId xmlns:a16="http://schemas.microsoft.com/office/drawing/2014/main" id="{FA1CEDC7-A743-1D4B-AF1B-AE4DEF96434B}"/>
              </a:ext>
            </a:extLst>
          </p:cNvPr>
          <p:cNvSpPr/>
          <p:nvPr/>
        </p:nvSpPr>
        <p:spPr>
          <a:xfrm>
            <a:off x="370368" y="4359087"/>
            <a:ext cx="2328369" cy="719448"/>
          </a:xfrm>
          <a:prstGeom prst="roundRect">
            <a:avLst/>
          </a:prstGeom>
          <a:solidFill>
            <a:schemeClr val="accent6">
              <a:lumMod val="20000"/>
              <a:lumOff val="80000"/>
            </a:schemeClr>
          </a:solidFill>
          <a:ln w="127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Verbal Judgment</a:t>
            </a:r>
          </a:p>
        </p:txBody>
      </p:sp>
      <p:sp>
        <p:nvSpPr>
          <p:cNvPr id="16" name="Rounded Rectangle 15">
            <a:extLst>
              <a:ext uri="{FF2B5EF4-FFF2-40B4-BE49-F238E27FC236}">
                <a16:creationId xmlns:a16="http://schemas.microsoft.com/office/drawing/2014/main" id="{EE286DE9-7D20-9743-BBB3-8379DB3E170D}"/>
              </a:ext>
            </a:extLst>
          </p:cNvPr>
          <p:cNvSpPr/>
          <p:nvPr/>
        </p:nvSpPr>
        <p:spPr>
          <a:xfrm>
            <a:off x="378087" y="5322628"/>
            <a:ext cx="2328369" cy="719448"/>
          </a:xfrm>
          <a:prstGeom prst="roundRect">
            <a:avLst/>
          </a:prstGeom>
          <a:solidFill>
            <a:schemeClr val="accent6">
              <a:lumMod val="20000"/>
              <a:lumOff val="80000"/>
            </a:schemeClr>
          </a:solidFill>
          <a:ln w="127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Discrimination</a:t>
            </a:r>
          </a:p>
        </p:txBody>
      </p:sp>
      <p:sp>
        <p:nvSpPr>
          <p:cNvPr id="5" name="TextBox 4">
            <a:extLst>
              <a:ext uri="{FF2B5EF4-FFF2-40B4-BE49-F238E27FC236}">
                <a16:creationId xmlns:a16="http://schemas.microsoft.com/office/drawing/2014/main" id="{BAF49A45-CA72-C44C-B9D6-D3515B727993}"/>
              </a:ext>
            </a:extLst>
          </p:cNvPr>
          <p:cNvSpPr txBox="1"/>
          <p:nvPr/>
        </p:nvSpPr>
        <p:spPr>
          <a:xfrm>
            <a:off x="120912" y="3948077"/>
            <a:ext cx="2840477" cy="369332"/>
          </a:xfrm>
          <a:prstGeom prst="rect">
            <a:avLst/>
          </a:prstGeom>
          <a:noFill/>
        </p:spPr>
        <p:txBody>
          <a:bodyPr wrap="square" rtlCol="0">
            <a:spAutoFit/>
          </a:bodyPr>
          <a:lstStyle/>
          <a:p>
            <a:pPr algn="ctr"/>
            <a:r>
              <a:rPr lang="en-US" b="1" dirty="0"/>
              <a:t>Experimental Paradigms</a:t>
            </a:r>
          </a:p>
        </p:txBody>
      </p:sp>
      <p:sp>
        <p:nvSpPr>
          <p:cNvPr id="17" name="TextBox 16">
            <a:extLst>
              <a:ext uri="{FF2B5EF4-FFF2-40B4-BE49-F238E27FC236}">
                <a16:creationId xmlns:a16="http://schemas.microsoft.com/office/drawing/2014/main" id="{9AE97AE1-CEF4-9844-ABDF-E8DC8ACA1A70}"/>
              </a:ext>
            </a:extLst>
          </p:cNvPr>
          <p:cNvSpPr txBox="1"/>
          <p:nvPr/>
        </p:nvSpPr>
        <p:spPr>
          <a:xfrm>
            <a:off x="3554868" y="3915081"/>
            <a:ext cx="1692062" cy="369332"/>
          </a:xfrm>
          <a:prstGeom prst="rect">
            <a:avLst/>
          </a:prstGeom>
          <a:noFill/>
        </p:spPr>
        <p:txBody>
          <a:bodyPr wrap="square" rtlCol="0">
            <a:spAutoFit/>
          </a:bodyPr>
          <a:lstStyle/>
          <a:p>
            <a:pPr algn="ctr"/>
            <a:r>
              <a:rPr lang="en-US" b="1" dirty="0"/>
              <a:t>Results</a:t>
            </a:r>
          </a:p>
        </p:txBody>
      </p:sp>
      <p:cxnSp>
        <p:nvCxnSpPr>
          <p:cNvPr id="8" name="Straight Arrow Connector 7">
            <a:extLst>
              <a:ext uri="{FF2B5EF4-FFF2-40B4-BE49-F238E27FC236}">
                <a16:creationId xmlns:a16="http://schemas.microsoft.com/office/drawing/2014/main" id="{BF80228B-D64B-F043-99A1-453AEC2BA0B1}"/>
              </a:ext>
            </a:extLst>
          </p:cNvPr>
          <p:cNvCxnSpPr/>
          <p:nvPr/>
        </p:nvCxnSpPr>
        <p:spPr>
          <a:xfrm>
            <a:off x="2834471" y="4718809"/>
            <a:ext cx="535021"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E33AABC7-C532-F54A-9151-D2102ABB13AB}"/>
              </a:ext>
            </a:extLst>
          </p:cNvPr>
          <p:cNvCxnSpPr/>
          <p:nvPr/>
        </p:nvCxnSpPr>
        <p:spPr>
          <a:xfrm>
            <a:off x="2855547" y="5680003"/>
            <a:ext cx="535021"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24" name="Rounded Rectangle 23">
            <a:extLst>
              <a:ext uri="{FF2B5EF4-FFF2-40B4-BE49-F238E27FC236}">
                <a16:creationId xmlns:a16="http://schemas.microsoft.com/office/drawing/2014/main" id="{9E18BF67-8CC3-494F-A67C-76441438B0FC}"/>
              </a:ext>
            </a:extLst>
          </p:cNvPr>
          <p:cNvSpPr/>
          <p:nvPr/>
        </p:nvSpPr>
        <p:spPr>
          <a:xfrm>
            <a:off x="9655566" y="4840933"/>
            <a:ext cx="1827493" cy="719449"/>
          </a:xfrm>
          <a:prstGeom prst="roundRect">
            <a:avLst/>
          </a:prstGeom>
          <a:solidFill>
            <a:schemeClr val="accent6">
              <a:lumMod val="40000"/>
              <a:lumOff val="60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Depth Cue Algorithms</a:t>
            </a:r>
          </a:p>
        </p:txBody>
      </p:sp>
    </p:spTree>
    <p:extLst>
      <p:ext uri="{BB962C8B-B14F-4D97-AF65-F5344CB8AC3E}">
        <p14:creationId xmlns:p14="http://schemas.microsoft.com/office/powerpoint/2010/main" val="337510065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ounded Rectangle 19">
            <a:extLst>
              <a:ext uri="{FF2B5EF4-FFF2-40B4-BE49-F238E27FC236}">
                <a16:creationId xmlns:a16="http://schemas.microsoft.com/office/drawing/2014/main" id="{811E247B-CC75-1844-8076-4AD167BFF4BC}"/>
              </a:ext>
            </a:extLst>
          </p:cNvPr>
          <p:cNvSpPr/>
          <p:nvPr/>
        </p:nvSpPr>
        <p:spPr>
          <a:xfrm>
            <a:off x="214744" y="914870"/>
            <a:ext cx="4345845" cy="568311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0BFB8A42-40FB-5441-BBD0-D6E73C477B5A}"/>
              </a:ext>
            </a:extLst>
          </p:cNvPr>
          <p:cNvPicPr>
            <a:picLocks noChangeAspect="1"/>
          </p:cNvPicPr>
          <p:nvPr/>
        </p:nvPicPr>
        <p:blipFill>
          <a:blip r:embed="rId3"/>
          <a:stretch>
            <a:fillRect/>
          </a:stretch>
        </p:blipFill>
        <p:spPr>
          <a:xfrm>
            <a:off x="973298" y="4906088"/>
            <a:ext cx="1655263" cy="812852"/>
          </a:xfrm>
          <a:prstGeom prst="rect">
            <a:avLst/>
          </a:prstGeom>
        </p:spPr>
      </p:pic>
      <p:sp>
        <p:nvSpPr>
          <p:cNvPr id="5" name="TextBox 4">
            <a:extLst>
              <a:ext uri="{FF2B5EF4-FFF2-40B4-BE49-F238E27FC236}">
                <a16:creationId xmlns:a16="http://schemas.microsoft.com/office/drawing/2014/main" id="{7C0197DB-AF68-8A40-8C0B-8468D0F12EBD}"/>
              </a:ext>
            </a:extLst>
          </p:cNvPr>
          <p:cNvSpPr txBox="1"/>
          <p:nvPr/>
        </p:nvSpPr>
        <p:spPr>
          <a:xfrm>
            <a:off x="-404686" y="189120"/>
            <a:ext cx="5602778" cy="584775"/>
          </a:xfrm>
          <a:prstGeom prst="rect">
            <a:avLst/>
          </a:prstGeom>
          <a:noFill/>
        </p:spPr>
        <p:txBody>
          <a:bodyPr wrap="square" rtlCol="0">
            <a:spAutoFit/>
          </a:bodyPr>
          <a:lstStyle/>
          <a:p>
            <a:pPr algn="ctr"/>
            <a:r>
              <a:rPr lang="en-US" sz="3200" dirty="0"/>
              <a:t>Relative Depth Cues</a:t>
            </a:r>
          </a:p>
        </p:txBody>
      </p:sp>
      <p:sp>
        <p:nvSpPr>
          <p:cNvPr id="6" name="TextBox 5">
            <a:extLst>
              <a:ext uri="{FF2B5EF4-FFF2-40B4-BE49-F238E27FC236}">
                <a16:creationId xmlns:a16="http://schemas.microsoft.com/office/drawing/2014/main" id="{A118C6FD-772C-B245-A576-DB875392A162}"/>
              </a:ext>
            </a:extLst>
          </p:cNvPr>
          <p:cNvSpPr txBox="1"/>
          <p:nvPr/>
        </p:nvSpPr>
        <p:spPr>
          <a:xfrm>
            <a:off x="430870" y="831746"/>
            <a:ext cx="4091292" cy="5414431"/>
          </a:xfrm>
          <a:prstGeom prst="rect">
            <a:avLst/>
          </a:prstGeom>
          <a:noFill/>
        </p:spPr>
        <p:txBody>
          <a:bodyPr wrap="square" rtlCol="0">
            <a:spAutoFit/>
          </a:bodyPr>
          <a:lstStyle/>
          <a:p>
            <a:pPr marL="457200" indent="-457200">
              <a:lnSpc>
                <a:spcPct val="200000"/>
              </a:lnSpc>
              <a:buAutoNum type="arabicPeriod"/>
            </a:pPr>
            <a:r>
              <a:rPr lang="en-US" sz="2200" dirty="0"/>
              <a:t>Visible Ground Plane</a:t>
            </a:r>
          </a:p>
          <a:p>
            <a:pPr marL="457200" indent="-457200">
              <a:lnSpc>
                <a:spcPct val="200000"/>
              </a:lnSpc>
              <a:buAutoNum type="arabicPeriod"/>
            </a:pPr>
            <a:endParaRPr lang="en-US" sz="2200" dirty="0"/>
          </a:p>
          <a:p>
            <a:pPr marL="457200" indent="-457200">
              <a:lnSpc>
                <a:spcPct val="200000"/>
              </a:lnSpc>
              <a:buAutoNum type="arabicPeriod"/>
            </a:pPr>
            <a:r>
              <a:rPr lang="en-US" sz="2200" dirty="0"/>
              <a:t>Texture Gradient</a:t>
            </a:r>
          </a:p>
          <a:p>
            <a:pPr marL="457200" indent="-457200">
              <a:lnSpc>
                <a:spcPct val="200000"/>
              </a:lnSpc>
              <a:buAutoNum type="arabicPeriod"/>
            </a:pPr>
            <a:endParaRPr lang="en-US" sz="2200" dirty="0"/>
          </a:p>
          <a:p>
            <a:pPr marL="457200" indent="-457200">
              <a:lnSpc>
                <a:spcPct val="200000"/>
              </a:lnSpc>
              <a:buAutoNum type="arabicPeriod"/>
            </a:pPr>
            <a:r>
              <a:rPr lang="en-US" sz="2200" dirty="0"/>
              <a:t>Relative Size </a:t>
            </a:r>
          </a:p>
          <a:p>
            <a:pPr marL="457200" indent="-457200">
              <a:lnSpc>
                <a:spcPct val="200000"/>
              </a:lnSpc>
              <a:buAutoNum type="arabicPeriod"/>
            </a:pPr>
            <a:r>
              <a:rPr lang="en-US" sz="2200" dirty="0"/>
              <a:t>Angular Declination</a:t>
            </a:r>
          </a:p>
          <a:p>
            <a:pPr marL="457200" indent="-457200">
              <a:lnSpc>
                <a:spcPct val="200000"/>
              </a:lnSpc>
              <a:buAutoNum type="arabicPeriod"/>
            </a:pPr>
            <a:endParaRPr lang="en-US" sz="2200" dirty="0"/>
          </a:p>
          <a:p>
            <a:pPr marL="457200" indent="-457200">
              <a:lnSpc>
                <a:spcPct val="200000"/>
              </a:lnSpc>
              <a:buAutoNum type="arabicPeriod"/>
            </a:pPr>
            <a:r>
              <a:rPr lang="en-US" sz="2200" dirty="0"/>
              <a:t>Familiar Size  </a:t>
            </a:r>
          </a:p>
        </p:txBody>
      </p:sp>
      <p:pic>
        <p:nvPicPr>
          <p:cNvPr id="7" name="Picture 6" descr="A close up of a logo&#10;&#10;Description automatically generated">
            <a:extLst>
              <a:ext uri="{FF2B5EF4-FFF2-40B4-BE49-F238E27FC236}">
                <a16:creationId xmlns:a16="http://schemas.microsoft.com/office/drawing/2014/main" id="{C46E943D-168F-0745-9D60-D971534DBDC3}"/>
              </a:ext>
            </a:extLst>
          </p:cNvPr>
          <p:cNvPicPr>
            <a:picLocks noChangeAspect="1"/>
          </p:cNvPicPr>
          <p:nvPr/>
        </p:nvPicPr>
        <p:blipFill rotWithShape="1">
          <a:blip r:embed="rId4"/>
          <a:srcRect b="59011"/>
          <a:stretch/>
        </p:blipFill>
        <p:spPr>
          <a:xfrm>
            <a:off x="991694" y="1544867"/>
            <a:ext cx="1636867" cy="852078"/>
          </a:xfrm>
          <a:prstGeom prst="rect">
            <a:avLst/>
          </a:prstGeom>
        </p:spPr>
      </p:pic>
      <p:pic>
        <p:nvPicPr>
          <p:cNvPr id="8" name="Picture 7" descr="A close up of a map&#10;&#10;Description automatically generated">
            <a:extLst>
              <a:ext uri="{FF2B5EF4-FFF2-40B4-BE49-F238E27FC236}">
                <a16:creationId xmlns:a16="http://schemas.microsoft.com/office/drawing/2014/main" id="{CF2BFB77-76DA-D441-ADDF-372D46F045F1}"/>
              </a:ext>
            </a:extLst>
          </p:cNvPr>
          <p:cNvPicPr>
            <a:picLocks noChangeAspect="1"/>
          </p:cNvPicPr>
          <p:nvPr/>
        </p:nvPicPr>
        <p:blipFill rotWithShape="1">
          <a:blip r:embed="rId5"/>
          <a:srcRect b="72241"/>
          <a:stretch/>
        </p:blipFill>
        <p:spPr>
          <a:xfrm>
            <a:off x="991694" y="2948798"/>
            <a:ext cx="2377300" cy="695654"/>
          </a:xfrm>
          <a:prstGeom prst="rect">
            <a:avLst/>
          </a:prstGeom>
        </p:spPr>
      </p:pic>
      <p:pic>
        <p:nvPicPr>
          <p:cNvPr id="9" name="Content Placeholder 19" descr="A black couch in a room&#10;&#10;Description automatically generated with medium confidence">
            <a:extLst>
              <a:ext uri="{FF2B5EF4-FFF2-40B4-BE49-F238E27FC236}">
                <a16:creationId xmlns:a16="http://schemas.microsoft.com/office/drawing/2014/main" id="{2805012B-A0FB-3E4A-B3EC-9D5FCACC9802}"/>
              </a:ext>
            </a:extLst>
          </p:cNvPr>
          <p:cNvPicPr>
            <a:picLocks noGrp="1" noChangeAspect="1"/>
          </p:cNvPicPr>
          <p:nvPr>
            <p:ph idx="1"/>
          </p:nvPr>
        </p:nvPicPr>
        <p:blipFill>
          <a:blip r:embed="rId6"/>
          <a:stretch>
            <a:fillRect/>
          </a:stretch>
        </p:blipFill>
        <p:spPr>
          <a:xfrm>
            <a:off x="6688997" y="458610"/>
            <a:ext cx="4091292" cy="2970390"/>
          </a:xfrm>
        </p:spPr>
      </p:pic>
      <p:pic>
        <p:nvPicPr>
          <p:cNvPr id="10" name="Content Placeholder 5" descr="A picture containing indoor, floor, wall, window&#10;&#10;Description automatically generated">
            <a:extLst>
              <a:ext uri="{FF2B5EF4-FFF2-40B4-BE49-F238E27FC236}">
                <a16:creationId xmlns:a16="http://schemas.microsoft.com/office/drawing/2014/main" id="{869254BD-B778-194D-B205-B797A0D3DEA6}"/>
              </a:ext>
            </a:extLst>
          </p:cNvPr>
          <p:cNvPicPr>
            <a:picLocks noChangeAspect="1"/>
          </p:cNvPicPr>
          <p:nvPr/>
        </p:nvPicPr>
        <p:blipFill>
          <a:blip r:embed="rId7"/>
          <a:stretch>
            <a:fillRect/>
          </a:stretch>
        </p:blipFill>
        <p:spPr>
          <a:xfrm>
            <a:off x="6688997" y="3680416"/>
            <a:ext cx="4091292" cy="2970390"/>
          </a:xfrm>
          <a:prstGeom prst="rect">
            <a:avLst/>
          </a:prstGeom>
        </p:spPr>
      </p:pic>
      <p:cxnSp>
        <p:nvCxnSpPr>
          <p:cNvPr id="17" name="Straight Arrow Connector 16">
            <a:extLst>
              <a:ext uri="{FF2B5EF4-FFF2-40B4-BE49-F238E27FC236}">
                <a16:creationId xmlns:a16="http://schemas.microsoft.com/office/drawing/2014/main" id="{E147900E-CA5B-D142-89A0-53863BA74FB2}"/>
              </a:ext>
            </a:extLst>
          </p:cNvPr>
          <p:cNvCxnSpPr>
            <a:cxnSpLocks/>
          </p:cNvCxnSpPr>
          <p:nvPr/>
        </p:nvCxnSpPr>
        <p:spPr>
          <a:xfrm>
            <a:off x="3435494" y="1337196"/>
            <a:ext cx="3059084" cy="86331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C1C0570B-131F-FC45-BC9C-72B9DB70AA26}"/>
              </a:ext>
            </a:extLst>
          </p:cNvPr>
          <p:cNvCxnSpPr>
            <a:cxnSpLocks/>
          </p:cNvCxnSpPr>
          <p:nvPr/>
        </p:nvCxnSpPr>
        <p:spPr>
          <a:xfrm>
            <a:off x="2476516" y="4046540"/>
            <a:ext cx="4082122" cy="100876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0210609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picture containing text, floor, table, chair&#10;&#10;Description automatically generated">
            <a:extLst>
              <a:ext uri="{FF2B5EF4-FFF2-40B4-BE49-F238E27FC236}">
                <a16:creationId xmlns:a16="http://schemas.microsoft.com/office/drawing/2014/main" id="{CEF692DA-AEC4-9242-AD27-FD6F1FD41CB1}"/>
              </a:ext>
            </a:extLst>
          </p:cNvPr>
          <p:cNvPicPr>
            <a:picLocks noChangeAspect="1"/>
          </p:cNvPicPr>
          <p:nvPr/>
        </p:nvPicPr>
        <p:blipFill>
          <a:blip r:embed="rId3"/>
          <a:stretch>
            <a:fillRect/>
          </a:stretch>
        </p:blipFill>
        <p:spPr>
          <a:xfrm>
            <a:off x="6383110" y="1829358"/>
            <a:ext cx="5256436" cy="3816317"/>
          </a:xfrm>
          <a:prstGeom prst="rect">
            <a:avLst/>
          </a:prstGeom>
        </p:spPr>
      </p:pic>
      <p:sp>
        <p:nvSpPr>
          <p:cNvPr id="2" name="Title 1">
            <a:extLst>
              <a:ext uri="{FF2B5EF4-FFF2-40B4-BE49-F238E27FC236}">
                <a16:creationId xmlns:a16="http://schemas.microsoft.com/office/drawing/2014/main" id="{826981BC-BDDA-754E-B2D1-E2A490AA4B15}"/>
              </a:ext>
            </a:extLst>
          </p:cNvPr>
          <p:cNvSpPr>
            <a:spLocks noGrp="1"/>
          </p:cNvSpPr>
          <p:nvPr>
            <p:ph type="title"/>
          </p:nvPr>
        </p:nvSpPr>
        <p:spPr/>
        <p:txBody>
          <a:bodyPr/>
          <a:lstStyle/>
          <a:p>
            <a:r>
              <a:rPr lang="en-US"/>
              <a:t>Kinect v2 Object Segmentation </a:t>
            </a:r>
            <a:endParaRPr lang="en-US" dirty="0"/>
          </a:p>
        </p:txBody>
      </p:sp>
      <p:pic>
        <p:nvPicPr>
          <p:cNvPr id="38" name="Picture 37" descr="A picture containing text, floor, indoor, chair&#10;&#10;Description automatically generated">
            <a:extLst>
              <a:ext uri="{FF2B5EF4-FFF2-40B4-BE49-F238E27FC236}">
                <a16:creationId xmlns:a16="http://schemas.microsoft.com/office/drawing/2014/main" id="{927B3931-9B04-7D4C-B9C4-BD2DF16DCF66}"/>
              </a:ext>
            </a:extLst>
          </p:cNvPr>
          <p:cNvPicPr>
            <a:picLocks noChangeAspect="1"/>
          </p:cNvPicPr>
          <p:nvPr/>
        </p:nvPicPr>
        <p:blipFill>
          <a:blip r:embed="rId4"/>
          <a:stretch>
            <a:fillRect/>
          </a:stretch>
        </p:blipFill>
        <p:spPr>
          <a:xfrm>
            <a:off x="6383109" y="1829359"/>
            <a:ext cx="5256437" cy="3816317"/>
          </a:xfrm>
          <a:prstGeom prst="rect">
            <a:avLst/>
          </a:prstGeom>
        </p:spPr>
      </p:pic>
      <p:pic>
        <p:nvPicPr>
          <p:cNvPr id="16" name="Picture 15" descr="A picture containing colorful, line, green, stationary&#10;&#10;Description automatically generated">
            <a:extLst>
              <a:ext uri="{FF2B5EF4-FFF2-40B4-BE49-F238E27FC236}">
                <a16:creationId xmlns:a16="http://schemas.microsoft.com/office/drawing/2014/main" id="{B857B7BB-C09E-754F-8C6E-BB86B0130DE4}"/>
              </a:ext>
            </a:extLst>
          </p:cNvPr>
          <p:cNvPicPr>
            <a:picLocks noChangeAspect="1"/>
          </p:cNvPicPr>
          <p:nvPr/>
        </p:nvPicPr>
        <p:blipFill>
          <a:blip r:embed="rId5"/>
          <a:stretch>
            <a:fillRect/>
          </a:stretch>
        </p:blipFill>
        <p:spPr>
          <a:xfrm>
            <a:off x="504370" y="1829360"/>
            <a:ext cx="5256438" cy="3816318"/>
          </a:xfrm>
          <a:prstGeom prst="rect">
            <a:avLst/>
          </a:prstGeom>
        </p:spPr>
      </p:pic>
      <p:pic>
        <p:nvPicPr>
          <p:cNvPr id="12" name="Picture 11" descr="A picture containing indoor, floor, keyboard, lined&#10;&#10;Description automatically generated">
            <a:extLst>
              <a:ext uri="{FF2B5EF4-FFF2-40B4-BE49-F238E27FC236}">
                <a16:creationId xmlns:a16="http://schemas.microsoft.com/office/drawing/2014/main" id="{D6F67936-AB14-094D-BF1A-89443A3DB0A8}"/>
              </a:ext>
            </a:extLst>
          </p:cNvPr>
          <p:cNvPicPr>
            <a:picLocks noChangeAspect="1"/>
          </p:cNvPicPr>
          <p:nvPr/>
        </p:nvPicPr>
        <p:blipFill>
          <a:blip r:embed="rId6"/>
          <a:stretch>
            <a:fillRect/>
          </a:stretch>
        </p:blipFill>
        <p:spPr>
          <a:xfrm>
            <a:off x="505730" y="1829360"/>
            <a:ext cx="5256439" cy="3816319"/>
          </a:xfrm>
          <a:prstGeom prst="rect">
            <a:avLst/>
          </a:prstGeom>
        </p:spPr>
      </p:pic>
    </p:spTree>
    <p:extLst>
      <p:ext uri="{BB962C8B-B14F-4D97-AF65-F5344CB8AC3E}">
        <p14:creationId xmlns:p14="http://schemas.microsoft.com/office/powerpoint/2010/main" val="231523332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picture containing text, floor, table, chair&#10;&#10;Description automatically generated">
            <a:extLst>
              <a:ext uri="{FF2B5EF4-FFF2-40B4-BE49-F238E27FC236}">
                <a16:creationId xmlns:a16="http://schemas.microsoft.com/office/drawing/2014/main" id="{CEF692DA-AEC4-9242-AD27-FD6F1FD41CB1}"/>
              </a:ext>
            </a:extLst>
          </p:cNvPr>
          <p:cNvPicPr>
            <a:picLocks noChangeAspect="1"/>
          </p:cNvPicPr>
          <p:nvPr/>
        </p:nvPicPr>
        <p:blipFill>
          <a:blip r:embed="rId3"/>
          <a:stretch>
            <a:fillRect/>
          </a:stretch>
        </p:blipFill>
        <p:spPr>
          <a:xfrm>
            <a:off x="6383110" y="1829358"/>
            <a:ext cx="5256436" cy="3816317"/>
          </a:xfrm>
          <a:prstGeom prst="rect">
            <a:avLst/>
          </a:prstGeom>
        </p:spPr>
      </p:pic>
      <p:sp>
        <p:nvSpPr>
          <p:cNvPr id="2" name="Title 1">
            <a:extLst>
              <a:ext uri="{FF2B5EF4-FFF2-40B4-BE49-F238E27FC236}">
                <a16:creationId xmlns:a16="http://schemas.microsoft.com/office/drawing/2014/main" id="{826981BC-BDDA-754E-B2D1-E2A490AA4B15}"/>
              </a:ext>
            </a:extLst>
          </p:cNvPr>
          <p:cNvSpPr>
            <a:spLocks noGrp="1"/>
          </p:cNvSpPr>
          <p:nvPr>
            <p:ph type="title"/>
          </p:nvPr>
        </p:nvSpPr>
        <p:spPr/>
        <p:txBody>
          <a:bodyPr/>
          <a:lstStyle/>
          <a:p>
            <a:r>
              <a:rPr lang="en-US"/>
              <a:t>Kinect v2 Object Segmentation </a:t>
            </a:r>
            <a:endParaRPr lang="en-US" dirty="0"/>
          </a:p>
        </p:txBody>
      </p:sp>
      <p:pic>
        <p:nvPicPr>
          <p:cNvPr id="16" name="Picture 15" descr="A picture containing colorful, line, green, stationary&#10;&#10;Description automatically generated">
            <a:extLst>
              <a:ext uri="{FF2B5EF4-FFF2-40B4-BE49-F238E27FC236}">
                <a16:creationId xmlns:a16="http://schemas.microsoft.com/office/drawing/2014/main" id="{B857B7BB-C09E-754F-8C6E-BB86B0130DE4}"/>
              </a:ext>
            </a:extLst>
          </p:cNvPr>
          <p:cNvPicPr>
            <a:picLocks noChangeAspect="1"/>
          </p:cNvPicPr>
          <p:nvPr/>
        </p:nvPicPr>
        <p:blipFill>
          <a:blip r:embed="rId4"/>
          <a:stretch>
            <a:fillRect/>
          </a:stretch>
        </p:blipFill>
        <p:spPr>
          <a:xfrm>
            <a:off x="504370" y="1829360"/>
            <a:ext cx="5256438" cy="3816318"/>
          </a:xfrm>
          <a:prstGeom prst="rect">
            <a:avLst/>
          </a:prstGeom>
        </p:spPr>
      </p:pic>
      <p:sp>
        <p:nvSpPr>
          <p:cNvPr id="3" name="TextBox 2">
            <a:extLst>
              <a:ext uri="{FF2B5EF4-FFF2-40B4-BE49-F238E27FC236}">
                <a16:creationId xmlns:a16="http://schemas.microsoft.com/office/drawing/2014/main" id="{87AEEFB3-009B-9C44-A482-B97DC503946A}"/>
              </a:ext>
            </a:extLst>
          </p:cNvPr>
          <p:cNvSpPr txBox="1"/>
          <p:nvPr/>
        </p:nvSpPr>
        <p:spPr>
          <a:xfrm>
            <a:off x="504370" y="6066971"/>
            <a:ext cx="11135176" cy="461665"/>
          </a:xfrm>
          <a:prstGeom prst="rect">
            <a:avLst/>
          </a:prstGeom>
          <a:noFill/>
        </p:spPr>
        <p:txBody>
          <a:bodyPr wrap="square" rtlCol="0">
            <a:spAutoFit/>
          </a:bodyPr>
          <a:lstStyle/>
          <a:p>
            <a:r>
              <a:rPr lang="en-US" sz="2400" dirty="0"/>
              <a:t>Depth Cue Coding: Relative Size, Visible Ground Plane, Clutter, Familiar Size </a:t>
            </a:r>
          </a:p>
        </p:txBody>
      </p:sp>
    </p:spTree>
    <p:extLst>
      <p:ext uri="{BB962C8B-B14F-4D97-AF65-F5344CB8AC3E}">
        <p14:creationId xmlns:p14="http://schemas.microsoft.com/office/powerpoint/2010/main" val="103244961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D76AD3-3543-4548-B9BD-C733D4BBE2CA}"/>
              </a:ext>
            </a:extLst>
          </p:cNvPr>
          <p:cNvSpPr>
            <a:spLocks noGrp="1"/>
          </p:cNvSpPr>
          <p:nvPr>
            <p:ph type="title"/>
          </p:nvPr>
        </p:nvSpPr>
        <p:spPr>
          <a:xfrm>
            <a:off x="173014" y="116378"/>
            <a:ext cx="11897065" cy="1305098"/>
          </a:xfrm>
        </p:spPr>
        <p:txBody>
          <a:bodyPr>
            <a:normAutofit/>
          </a:bodyPr>
          <a:lstStyle/>
          <a:p>
            <a:r>
              <a:rPr lang="en-US" dirty="0"/>
              <a:t>Spatial perception in pictures is precise and </a:t>
            </a:r>
            <a:r>
              <a:rPr lang="en-US" b="1" dirty="0"/>
              <a:t>systematically biased </a:t>
            </a:r>
            <a:r>
              <a:rPr lang="en-US" dirty="0"/>
              <a:t>by features in pictured scenes</a:t>
            </a:r>
          </a:p>
        </p:txBody>
      </p:sp>
      <p:pic>
        <p:nvPicPr>
          <p:cNvPr id="11" name="Picture 10">
            <a:extLst>
              <a:ext uri="{FF2B5EF4-FFF2-40B4-BE49-F238E27FC236}">
                <a16:creationId xmlns:a16="http://schemas.microsoft.com/office/drawing/2014/main" id="{AF1E2FEC-719A-6345-BCCD-B7A3CD0031B8}"/>
              </a:ext>
            </a:extLst>
          </p:cNvPr>
          <p:cNvPicPr>
            <a:picLocks noChangeAspect="1"/>
          </p:cNvPicPr>
          <p:nvPr/>
        </p:nvPicPr>
        <p:blipFill>
          <a:blip r:embed="rId3"/>
          <a:stretch>
            <a:fillRect/>
          </a:stretch>
        </p:blipFill>
        <p:spPr>
          <a:xfrm>
            <a:off x="234391" y="2547621"/>
            <a:ext cx="3473185" cy="3133069"/>
          </a:xfrm>
          <a:prstGeom prst="rect">
            <a:avLst/>
          </a:prstGeom>
        </p:spPr>
      </p:pic>
      <p:sp>
        <p:nvSpPr>
          <p:cNvPr id="17" name="TextBox 16">
            <a:extLst>
              <a:ext uri="{FF2B5EF4-FFF2-40B4-BE49-F238E27FC236}">
                <a16:creationId xmlns:a16="http://schemas.microsoft.com/office/drawing/2014/main" id="{84E37721-7A6A-BD49-95B8-3F33BD5C91DA}"/>
              </a:ext>
            </a:extLst>
          </p:cNvPr>
          <p:cNvSpPr txBox="1"/>
          <p:nvPr/>
        </p:nvSpPr>
        <p:spPr>
          <a:xfrm>
            <a:off x="1191746" y="2209067"/>
            <a:ext cx="1753596" cy="338554"/>
          </a:xfrm>
          <a:prstGeom prst="rect">
            <a:avLst/>
          </a:prstGeom>
          <a:noFill/>
          <a:ln>
            <a:noFill/>
          </a:ln>
        </p:spPr>
        <p:txBody>
          <a:bodyPr wrap="square" rtlCol="0">
            <a:spAutoFit/>
          </a:bodyPr>
          <a:lstStyle/>
          <a:p>
            <a:pPr algn="ctr"/>
            <a:r>
              <a:rPr lang="en-US" sz="1600" dirty="0"/>
              <a:t>Behavioral Data </a:t>
            </a:r>
          </a:p>
        </p:txBody>
      </p:sp>
      <p:sp>
        <p:nvSpPr>
          <p:cNvPr id="27" name="Rounded Rectangle 26">
            <a:extLst>
              <a:ext uri="{FF2B5EF4-FFF2-40B4-BE49-F238E27FC236}">
                <a16:creationId xmlns:a16="http://schemas.microsoft.com/office/drawing/2014/main" id="{5E510D8D-C068-EF47-B45E-E32E363F9DA8}"/>
              </a:ext>
            </a:extLst>
          </p:cNvPr>
          <p:cNvSpPr/>
          <p:nvPr/>
        </p:nvSpPr>
        <p:spPr>
          <a:xfrm>
            <a:off x="1387384" y="5849967"/>
            <a:ext cx="1167197" cy="338554"/>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Experiment 1</a:t>
            </a:r>
          </a:p>
        </p:txBody>
      </p:sp>
      <p:sp>
        <p:nvSpPr>
          <p:cNvPr id="28" name="Rounded Rectangle 27">
            <a:extLst>
              <a:ext uri="{FF2B5EF4-FFF2-40B4-BE49-F238E27FC236}">
                <a16:creationId xmlns:a16="http://schemas.microsoft.com/office/drawing/2014/main" id="{AA7F6A7B-42B6-1142-A4B3-867C62D7B952}"/>
              </a:ext>
            </a:extLst>
          </p:cNvPr>
          <p:cNvSpPr/>
          <p:nvPr/>
        </p:nvSpPr>
        <p:spPr>
          <a:xfrm>
            <a:off x="1387383" y="6232720"/>
            <a:ext cx="1167197" cy="338554"/>
          </a:xfrm>
          <a:prstGeom prst="roundRect">
            <a:avLst/>
          </a:prstGeom>
          <a:solidFill>
            <a:schemeClr val="accent6">
              <a:lumMod val="60000"/>
              <a:lumOff val="4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Experiment 2</a:t>
            </a:r>
          </a:p>
        </p:txBody>
      </p:sp>
    </p:spTree>
    <p:extLst>
      <p:ext uri="{BB962C8B-B14F-4D97-AF65-F5344CB8AC3E}">
        <p14:creationId xmlns:p14="http://schemas.microsoft.com/office/powerpoint/2010/main" val="270271435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D76AD3-3543-4548-B9BD-C733D4BBE2CA}"/>
              </a:ext>
            </a:extLst>
          </p:cNvPr>
          <p:cNvSpPr>
            <a:spLocks noGrp="1"/>
          </p:cNvSpPr>
          <p:nvPr>
            <p:ph type="title"/>
          </p:nvPr>
        </p:nvSpPr>
        <p:spPr>
          <a:xfrm>
            <a:off x="173014" y="116378"/>
            <a:ext cx="11897065" cy="1305098"/>
          </a:xfrm>
        </p:spPr>
        <p:txBody>
          <a:bodyPr>
            <a:normAutofit/>
          </a:bodyPr>
          <a:lstStyle/>
          <a:p>
            <a:r>
              <a:rPr lang="en-US" dirty="0"/>
              <a:t>Spatial perception in pictures is precise and </a:t>
            </a:r>
            <a:r>
              <a:rPr lang="en-US" b="1" dirty="0"/>
              <a:t>systematically biased </a:t>
            </a:r>
            <a:r>
              <a:rPr lang="en-US" dirty="0"/>
              <a:t>by features in pictured scenes</a:t>
            </a:r>
          </a:p>
        </p:txBody>
      </p:sp>
      <p:sp>
        <p:nvSpPr>
          <p:cNvPr id="16" name="TextBox 15">
            <a:extLst>
              <a:ext uri="{FF2B5EF4-FFF2-40B4-BE49-F238E27FC236}">
                <a16:creationId xmlns:a16="http://schemas.microsoft.com/office/drawing/2014/main" id="{36677D26-1DE1-7A47-B71B-E4B1675CA777}"/>
              </a:ext>
            </a:extLst>
          </p:cNvPr>
          <p:cNvSpPr txBox="1"/>
          <p:nvPr/>
        </p:nvSpPr>
        <p:spPr>
          <a:xfrm>
            <a:off x="4614327" y="5332800"/>
            <a:ext cx="3344137" cy="276999"/>
          </a:xfrm>
          <a:prstGeom prst="rect">
            <a:avLst/>
          </a:prstGeom>
          <a:noFill/>
          <a:ln>
            <a:noFill/>
          </a:ln>
        </p:spPr>
        <p:txBody>
          <a:bodyPr wrap="square" rtlCol="0">
            <a:spAutoFit/>
          </a:bodyPr>
          <a:lstStyle/>
          <a:p>
            <a:r>
              <a:rPr lang="en-US" sz="1200" dirty="0"/>
              <a:t>Image N = [ground plane, relative size, clutter, …]</a:t>
            </a:r>
          </a:p>
        </p:txBody>
      </p:sp>
      <p:pic>
        <p:nvPicPr>
          <p:cNvPr id="11" name="Picture 10">
            <a:extLst>
              <a:ext uri="{FF2B5EF4-FFF2-40B4-BE49-F238E27FC236}">
                <a16:creationId xmlns:a16="http://schemas.microsoft.com/office/drawing/2014/main" id="{AF1E2FEC-719A-6345-BCCD-B7A3CD0031B8}"/>
              </a:ext>
            </a:extLst>
          </p:cNvPr>
          <p:cNvPicPr>
            <a:picLocks noChangeAspect="1"/>
          </p:cNvPicPr>
          <p:nvPr/>
        </p:nvPicPr>
        <p:blipFill>
          <a:blip r:embed="rId3"/>
          <a:stretch>
            <a:fillRect/>
          </a:stretch>
        </p:blipFill>
        <p:spPr>
          <a:xfrm>
            <a:off x="234391" y="2547621"/>
            <a:ext cx="3473185" cy="3133069"/>
          </a:xfrm>
          <a:prstGeom prst="rect">
            <a:avLst/>
          </a:prstGeom>
        </p:spPr>
      </p:pic>
      <p:pic>
        <p:nvPicPr>
          <p:cNvPr id="6" name="Picture 5">
            <a:extLst>
              <a:ext uri="{FF2B5EF4-FFF2-40B4-BE49-F238E27FC236}">
                <a16:creationId xmlns:a16="http://schemas.microsoft.com/office/drawing/2014/main" id="{0405080D-1C8D-F04E-8F33-64F0308C24A9}"/>
              </a:ext>
            </a:extLst>
          </p:cNvPr>
          <p:cNvPicPr>
            <a:picLocks noChangeAspect="1"/>
          </p:cNvPicPr>
          <p:nvPr/>
        </p:nvPicPr>
        <p:blipFill rotWithShape="1">
          <a:blip r:embed="rId4"/>
          <a:srcRect b="22863"/>
          <a:stretch/>
        </p:blipFill>
        <p:spPr>
          <a:xfrm>
            <a:off x="4549805" y="1938184"/>
            <a:ext cx="3473185" cy="3356949"/>
          </a:xfrm>
          <a:prstGeom prst="rect">
            <a:avLst/>
          </a:prstGeom>
        </p:spPr>
      </p:pic>
      <p:sp>
        <p:nvSpPr>
          <p:cNvPr id="14" name="TextBox 13">
            <a:extLst>
              <a:ext uri="{FF2B5EF4-FFF2-40B4-BE49-F238E27FC236}">
                <a16:creationId xmlns:a16="http://schemas.microsoft.com/office/drawing/2014/main" id="{8C5E03E7-9A00-1C45-AEA8-A3D5BA60382F}"/>
              </a:ext>
            </a:extLst>
          </p:cNvPr>
          <p:cNvSpPr txBox="1"/>
          <p:nvPr/>
        </p:nvSpPr>
        <p:spPr>
          <a:xfrm>
            <a:off x="3936704" y="3350550"/>
            <a:ext cx="383973" cy="584775"/>
          </a:xfrm>
          <a:prstGeom prst="rect">
            <a:avLst/>
          </a:prstGeom>
          <a:noFill/>
          <a:ln>
            <a:noFill/>
          </a:ln>
        </p:spPr>
        <p:txBody>
          <a:bodyPr wrap="square" rtlCol="0">
            <a:spAutoFit/>
          </a:bodyPr>
          <a:lstStyle/>
          <a:p>
            <a:r>
              <a:rPr lang="en-US" sz="3200" dirty="0"/>
              <a:t>+</a:t>
            </a:r>
          </a:p>
        </p:txBody>
      </p:sp>
      <p:sp>
        <p:nvSpPr>
          <p:cNvPr id="17" name="TextBox 16">
            <a:extLst>
              <a:ext uri="{FF2B5EF4-FFF2-40B4-BE49-F238E27FC236}">
                <a16:creationId xmlns:a16="http://schemas.microsoft.com/office/drawing/2014/main" id="{84E37721-7A6A-BD49-95B8-3F33BD5C91DA}"/>
              </a:ext>
            </a:extLst>
          </p:cNvPr>
          <p:cNvSpPr txBox="1"/>
          <p:nvPr/>
        </p:nvSpPr>
        <p:spPr>
          <a:xfrm>
            <a:off x="1191746" y="2209067"/>
            <a:ext cx="1753596" cy="338554"/>
          </a:xfrm>
          <a:prstGeom prst="rect">
            <a:avLst/>
          </a:prstGeom>
          <a:noFill/>
          <a:ln>
            <a:noFill/>
          </a:ln>
        </p:spPr>
        <p:txBody>
          <a:bodyPr wrap="square" rtlCol="0">
            <a:spAutoFit/>
          </a:bodyPr>
          <a:lstStyle/>
          <a:p>
            <a:pPr algn="ctr"/>
            <a:r>
              <a:rPr lang="en-US" sz="1600" dirty="0"/>
              <a:t>Behavioral Data </a:t>
            </a:r>
          </a:p>
        </p:txBody>
      </p:sp>
      <p:sp>
        <p:nvSpPr>
          <p:cNvPr id="23" name="TextBox 22">
            <a:extLst>
              <a:ext uri="{FF2B5EF4-FFF2-40B4-BE49-F238E27FC236}">
                <a16:creationId xmlns:a16="http://schemas.microsoft.com/office/drawing/2014/main" id="{E4073B98-5EA7-744C-B5DD-E9F5ECAAAC6D}"/>
              </a:ext>
            </a:extLst>
          </p:cNvPr>
          <p:cNvSpPr txBox="1"/>
          <p:nvPr/>
        </p:nvSpPr>
        <p:spPr>
          <a:xfrm>
            <a:off x="4797425" y="1562867"/>
            <a:ext cx="2977943" cy="338554"/>
          </a:xfrm>
          <a:prstGeom prst="rect">
            <a:avLst/>
          </a:prstGeom>
          <a:noFill/>
          <a:ln>
            <a:noFill/>
          </a:ln>
        </p:spPr>
        <p:txBody>
          <a:bodyPr wrap="square" rtlCol="0">
            <a:spAutoFit/>
          </a:bodyPr>
          <a:lstStyle/>
          <a:p>
            <a:pPr algn="ctr"/>
            <a:r>
              <a:rPr lang="en-US" sz="1600" dirty="0"/>
              <a:t>Quantification of Pictorial Cues </a:t>
            </a:r>
          </a:p>
        </p:txBody>
      </p:sp>
      <p:grpSp>
        <p:nvGrpSpPr>
          <p:cNvPr id="3" name="Group 2">
            <a:extLst>
              <a:ext uri="{FF2B5EF4-FFF2-40B4-BE49-F238E27FC236}">
                <a16:creationId xmlns:a16="http://schemas.microsoft.com/office/drawing/2014/main" id="{A5062C12-94F7-4F4F-A40A-2875A0E5256E}"/>
              </a:ext>
            </a:extLst>
          </p:cNvPr>
          <p:cNvGrpSpPr/>
          <p:nvPr/>
        </p:nvGrpSpPr>
        <p:grpSpPr>
          <a:xfrm>
            <a:off x="1387383" y="5849967"/>
            <a:ext cx="4856161" cy="721308"/>
            <a:chOff x="1387383" y="5849967"/>
            <a:chExt cx="4856161" cy="721308"/>
          </a:xfrm>
        </p:grpSpPr>
        <p:sp>
          <p:nvSpPr>
            <p:cNvPr id="27" name="Rounded Rectangle 26">
              <a:extLst>
                <a:ext uri="{FF2B5EF4-FFF2-40B4-BE49-F238E27FC236}">
                  <a16:creationId xmlns:a16="http://schemas.microsoft.com/office/drawing/2014/main" id="{5E510D8D-C068-EF47-B45E-E32E363F9DA8}"/>
                </a:ext>
              </a:extLst>
            </p:cNvPr>
            <p:cNvSpPr/>
            <p:nvPr/>
          </p:nvSpPr>
          <p:spPr>
            <a:xfrm>
              <a:off x="1387384" y="5849967"/>
              <a:ext cx="1167197" cy="338554"/>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Experiment 1</a:t>
              </a:r>
            </a:p>
          </p:txBody>
        </p:sp>
        <p:sp>
          <p:nvSpPr>
            <p:cNvPr id="28" name="Rounded Rectangle 27">
              <a:extLst>
                <a:ext uri="{FF2B5EF4-FFF2-40B4-BE49-F238E27FC236}">
                  <a16:creationId xmlns:a16="http://schemas.microsoft.com/office/drawing/2014/main" id="{AA7F6A7B-42B6-1142-A4B3-867C62D7B952}"/>
                </a:ext>
              </a:extLst>
            </p:cNvPr>
            <p:cNvSpPr/>
            <p:nvPr/>
          </p:nvSpPr>
          <p:spPr>
            <a:xfrm>
              <a:off x="1387383" y="6232720"/>
              <a:ext cx="1167197" cy="338554"/>
            </a:xfrm>
            <a:prstGeom prst="roundRect">
              <a:avLst/>
            </a:prstGeom>
            <a:solidFill>
              <a:schemeClr val="accent6">
                <a:lumMod val="60000"/>
                <a:lumOff val="4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Experiment 2</a:t>
              </a:r>
            </a:p>
          </p:txBody>
        </p:sp>
        <p:sp>
          <p:nvSpPr>
            <p:cNvPr id="29" name="Rounded Rectangle 28">
              <a:extLst>
                <a:ext uri="{FF2B5EF4-FFF2-40B4-BE49-F238E27FC236}">
                  <a16:creationId xmlns:a16="http://schemas.microsoft.com/office/drawing/2014/main" id="{6F0FEFB7-98F2-1840-9438-D8D03C034F0C}"/>
                </a:ext>
              </a:extLst>
            </p:cNvPr>
            <p:cNvSpPr/>
            <p:nvPr/>
          </p:nvSpPr>
          <p:spPr>
            <a:xfrm>
              <a:off x="4637047" y="5986430"/>
              <a:ext cx="1606497" cy="404182"/>
            </a:xfrm>
            <a:prstGeom prst="roundRect">
              <a:avLst/>
            </a:prstGeom>
            <a:solidFill>
              <a:schemeClr val="accent6">
                <a:lumMod val="60000"/>
                <a:lumOff val="4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Depth Cue Algorithms</a:t>
              </a:r>
            </a:p>
          </p:txBody>
        </p:sp>
        <p:sp>
          <p:nvSpPr>
            <p:cNvPr id="30" name="Right Bracket 29">
              <a:extLst>
                <a:ext uri="{FF2B5EF4-FFF2-40B4-BE49-F238E27FC236}">
                  <a16:creationId xmlns:a16="http://schemas.microsoft.com/office/drawing/2014/main" id="{5B3CCF46-FBB9-CA43-B801-E65858A31426}"/>
                </a:ext>
              </a:extLst>
            </p:cNvPr>
            <p:cNvSpPr/>
            <p:nvPr/>
          </p:nvSpPr>
          <p:spPr>
            <a:xfrm>
              <a:off x="2646020" y="5849967"/>
              <a:ext cx="163681" cy="721308"/>
            </a:xfrm>
            <a:prstGeom prst="rightBracket">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31" name="Straight Arrow Connector 30">
              <a:extLst>
                <a:ext uri="{FF2B5EF4-FFF2-40B4-BE49-F238E27FC236}">
                  <a16:creationId xmlns:a16="http://schemas.microsoft.com/office/drawing/2014/main" id="{B55EC9E0-825C-4C49-8DD4-980CD94467A8}"/>
                </a:ext>
              </a:extLst>
            </p:cNvPr>
            <p:cNvCxnSpPr>
              <a:cxnSpLocks/>
            </p:cNvCxnSpPr>
            <p:nvPr/>
          </p:nvCxnSpPr>
          <p:spPr>
            <a:xfrm>
              <a:off x="2876203" y="6232720"/>
              <a:ext cx="1673602"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335633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xplosion 1 3">
            <a:extLst>
              <a:ext uri="{FF2B5EF4-FFF2-40B4-BE49-F238E27FC236}">
                <a16:creationId xmlns:a16="http://schemas.microsoft.com/office/drawing/2014/main" id="{5803F26F-05B1-ED44-9792-E500D92D3FFB}"/>
              </a:ext>
            </a:extLst>
          </p:cNvPr>
          <p:cNvSpPr/>
          <p:nvPr/>
        </p:nvSpPr>
        <p:spPr>
          <a:xfrm>
            <a:off x="8400795" y="2476730"/>
            <a:ext cx="3804458" cy="3133068"/>
          </a:xfrm>
          <a:prstGeom prst="irregularSeal1">
            <a:avLst/>
          </a:prstGeom>
          <a:solidFill>
            <a:srgbClr val="FDFF8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CD76AD3-3543-4548-B9BD-C733D4BBE2CA}"/>
              </a:ext>
            </a:extLst>
          </p:cNvPr>
          <p:cNvSpPr>
            <a:spLocks noGrp="1"/>
          </p:cNvSpPr>
          <p:nvPr>
            <p:ph type="title"/>
          </p:nvPr>
        </p:nvSpPr>
        <p:spPr>
          <a:xfrm>
            <a:off x="173014" y="116378"/>
            <a:ext cx="11897065" cy="1305098"/>
          </a:xfrm>
        </p:spPr>
        <p:txBody>
          <a:bodyPr>
            <a:normAutofit/>
          </a:bodyPr>
          <a:lstStyle/>
          <a:p>
            <a:r>
              <a:rPr lang="en-US" dirty="0"/>
              <a:t>Spatial perception in pictures is precise and </a:t>
            </a:r>
            <a:r>
              <a:rPr lang="en-US" b="1" dirty="0"/>
              <a:t>systematically biased </a:t>
            </a:r>
            <a:r>
              <a:rPr lang="en-US" dirty="0"/>
              <a:t>by features in pictured scenes</a:t>
            </a:r>
          </a:p>
        </p:txBody>
      </p:sp>
      <p:sp>
        <p:nvSpPr>
          <p:cNvPr id="16" name="TextBox 15">
            <a:extLst>
              <a:ext uri="{FF2B5EF4-FFF2-40B4-BE49-F238E27FC236}">
                <a16:creationId xmlns:a16="http://schemas.microsoft.com/office/drawing/2014/main" id="{36677D26-1DE1-7A47-B71B-E4B1675CA777}"/>
              </a:ext>
            </a:extLst>
          </p:cNvPr>
          <p:cNvSpPr txBox="1"/>
          <p:nvPr/>
        </p:nvSpPr>
        <p:spPr>
          <a:xfrm>
            <a:off x="4614327" y="5332800"/>
            <a:ext cx="3344137" cy="276999"/>
          </a:xfrm>
          <a:prstGeom prst="rect">
            <a:avLst/>
          </a:prstGeom>
          <a:noFill/>
          <a:ln>
            <a:noFill/>
          </a:ln>
        </p:spPr>
        <p:txBody>
          <a:bodyPr wrap="square" rtlCol="0">
            <a:spAutoFit/>
          </a:bodyPr>
          <a:lstStyle/>
          <a:p>
            <a:r>
              <a:rPr lang="en-US" sz="1200" dirty="0"/>
              <a:t>Image N = [ground plane, relative size, clutter, …]</a:t>
            </a:r>
          </a:p>
        </p:txBody>
      </p:sp>
      <p:pic>
        <p:nvPicPr>
          <p:cNvPr id="11" name="Picture 10">
            <a:extLst>
              <a:ext uri="{FF2B5EF4-FFF2-40B4-BE49-F238E27FC236}">
                <a16:creationId xmlns:a16="http://schemas.microsoft.com/office/drawing/2014/main" id="{AF1E2FEC-719A-6345-BCCD-B7A3CD0031B8}"/>
              </a:ext>
            </a:extLst>
          </p:cNvPr>
          <p:cNvPicPr>
            <a:picLocks noChangeAspect="1"/>
          </p:cNvPicPr>
          <p:nvPr/>
        </p:nvPicPr>
        <p:blipFill>
          <a:blip r:embed="rId3"/>
          <a:stretch>
            <a:fillRect/>
          </a:stretch>
        </p:blipFill>
        <p:spPr>
          <a:xfrm>
            <a:off x="234391" y="2547621"/>
            <a:ext cx="3473185" cy="3133069"/>
          </a:xfrm>
          <a:prstGeom prst="rect">
            <a:avLst/>
          </a:prstGeom>
        </p:spPr>
      </p:pic>
      <p:pic>
        <p:nvPicPr>
          <p:cNvPr id="6" name="Picture 5">
            <a:extLst>
              <a:ext uri="{FF2B5EF4-FFF2-40B4-BE49-F238E27FC236}">
                <a16:creationId xmlns:a16="http://schemas.microsoft.com/office/drawing/2014/main" id="{0405080D-1C8D-F04E-8F33-64F0308C24A9}"/>
              </a:ext>
            </a:extLst>
          </p:cNvPr>
          <p:cNvPicPr>
            <a:picLocks noChangeAspect="1"/>
          </p:cNvPicPr>
          <p:nvPr/>
        </p:nvPicPr>
        <p:blipFill rotWithShape="1">
          <a:blip r:embed="rId4"/>
          <a:srcRect b="22863"/>
          <a:stretch/>
        </p:blipFill>
        <p:spPr>
          <a:xfrm>
            <a:off x="4549805" y="1938184"/>
            <a:ext cx="3473185" cy="3356949"/>
          </a:xfrm>
          <a:prstGeom prst="rect">
            <a:avLst/>
          </a:prstGeom>
        </p:spPr>
      </p:pic>
      <p:sp>
        <p:nvSpPr>
          <p:cNvPr id="14" name="TextBox 13">
            <a:extLst>
              <a:ext uri="{FF2B5EF4-FFF2-40B4-BE49-F238E27FC236}">
                <a16:creationId xmlns:a16="http://schemas.microsoft.com/office/drawing/2014/main" id="{8C5E03E7-9A00-1C45-AEA8-A3D5BA60382F}"/>
              </a:ext>
            </a:extLst>
          </p:cNvPr>
          <p:cNvSpPr txBox="1"/>
          <p:nvPr/>
        </p:nvSpPr>
        <p:spPr>
          <a:xfrm>
            <a:off x="3936704" y="3350550"/>
            <a:ext cx="383973" cy="584775"/>
          </a:xfrm>
          <a:prstGeom prst="rect">
            <a:avLst/>
          </a:prstGeom>
          <a:noFill/>
          <a:ln>
            <a:noFill/>
          </a:ln>
        </p:spPr>
        <p:txBody>
          <a:bodyPr wrap="square" rtlCol="0">
            <a:spAutoFit/>
          </a:bodyPr>
          <a:lstStyle/>
          <a:p>
            <a:r>
              <a:rPr lang="en-US" sz="3200" dirty="0"/>
              <a:t>+</a:t>
            </a:r>
          </a:p>
        </p:txBody>
      </p:sp>
      <p:sp>
        <p:nvSpPr>
          <p:cNvPr id="15" name="TextBox 14">
            <a:extLst>
              <a:ext uri="{FF2B5EF4-FFF2-40B4-BE49-F238E27FC236}">
                <a16:creationId xmlns:a16="http://schemas.microsoft.com/office/drawing/2014/main" id="{D4704C32-A10E-C144-8B80-87E479836F79}"/>
              </a:ext>
            </a:extLst>
          </p:cNvPr>
          <p:cNvSpPr txBox="1"/>
          <p:nvPr/>
        </p:nvSpPr>
        <p:spPr>
          <a:xfrm>
            <a:off x="8087446" y="3350550"/>
            <a:ext cx="383973" cy="584775"/>
          </a:xfrm>
          <a:prstGeom prst="rect">
            <a:avLst/>
          </a:prstGeom>
          <a:noFill/>
          <a:ln>
            <a:noFill/>
          </a:ln>
        </p:spPr>
        <p:txBody>
          <a:bodyPr wrap="square" rtlCol="0">
            <a:spAutoFit/>
          </a:bodyPr>
          <a:lstStyle/>
          <a:p>
            <a:r>
              <a:rPr lang="en-US" sz="3200" dirty="0"/>
              <a:t>=</a:t>
            </a:r>
          </a:p>
        </p:txBody>
      </p:sp>
      <p:sp>
        <p:nvSpPr>
          <p:cNvPr id="17" name="TextBox 16">
            <a:extLst>
              <a:ext uri="{FF2B5EF4-FFF2-40B4-BE49-F238E27FC236}">
                <a16:creationId xmlns:a16="http://schemas.microsoft.com/office/drawing/2014/main" id="{84E37721-7A6A-BD49-95B8-3F33BD5C91DA}"/>
              </a:ext>
            </a:extLst>
          </p:cNvPr>
          <p:cNvSpPr txBox="1"/>
          <p:nvPr/>
        </p:nvSpPr>
        <p:spPr>
          <a:xfrm>
            <a:off x="1191746" y="2209067"/>
            <a:ext cx="1753596" cy="338554"/>
          </a:xfrm>
          <a:prstGeom prst="rect">
            <a:avLst/>
          </a:prstGeom>
          <a:noFill/>
          <a:ln>
            <a:noFill/>
          </a:ln>
        </p:spPr>
        <p:txBody>
          <a:bodyPr wrap="square" rtlCol="0">
            <a:spAutoFit/>
          </a:bodyPr>
          <a:lstStyle/>
          <a:p>
            <a:pPr algn="ctr"/>
            <a:r>
              <a:rPr lang="en-US" sz="1600" dirty="0"/>
              <a:t>Behavioral Data </a:t>
            </a:r>
          </a:p>
        </p:txBody>
      </p:sp>
      <p:sp>
        <p:nvSpPr>
          <p:cNvPr id="23" name="TextBox 22">
            <a:extLst>
              <a:ext uri="{FF2B5EF4-FFF2-40B4-BE49-F238E27FC236}">
                <a16:creationId xmlns:a16="http://schemas.microsoft.com/office/drawing/2014/main" id="{E4073B98-5EA7-744C-B5DD-E9F5ECAAAC6D}"/>
              </a:ext>
            </a:extLst>
          </p:cNvPr>
          <p:cNvSpPr txBox="1"/>
          <p:nvPr/>
        </p:nvSpPr>
        <p:spPr>
          <a:xfrm>
            <a:off x="4797425" y="1562867"/>
            <a:ext cx="2977943" cy="338554"/>
          </a:xfrm>
          <a:prstGeom prst="rect">
            <a:avLst/>
          </a:prstGeom>
          <a:noFill/>
          <a:ln>
            <a:noFill/>
          </a:ln>
        </p:spPr>
        <p:txBody>
          <a:bodyPr wrap="square" rtlCol="0">
            <a:spAutoFit/>
          </a:bodyPr>
          <a:lstStyle/>
          <a:p>
            <a:pPr algn="ctr"/>
            <a:r>
              <a:rPr lang="en-US" sz="1600" dirty="0"/>
              <a:t>Quantification of Pictorial Cues </a:t>
            </a:r>
          </a:p>
        </p:txBody>
      </p:sp>
      <p:sp>
        <p:nvSpPr>
          <p:cNvPr id="25" name="TextBox 24">
            <a:extLst>
              <a:ext uri="{FF2B5EF4-FFF2-40B4-BE49-F238E27FC236}">
                <a16:creationId xmlns:a16="http://schemas.microsoft.com/office/drawing/2014/main" id="{CF2E2A67-478A-7F48-A719-88B8A14BECF1}"/>
              </a:ext>
            </a:extLst>
          </p:cNvPr>
          <p:cNvSpPr txBox="1"/>
          <p:nvPr/>
        </p:nvSpPr>
        <p:spPr>
          <a:xfrm>
            <a:off x="8601284" y="3615046"/>
            <a:ext cx="3256572" cy="830997"/>
          </a:xfrm>
          <a:prstGeom prst="rect">
            <a:avLst/>
          </a:prstGeom>
          <a:noFill/>
          <a:ln>
            <a:noFill/>
          </a:ln>
        </p:spPr>
        <p:txBody>
          <a:bodyPr wrap="square" rtlCol="0">
            <a:spAutoFit/>
          </a:bodyPr>
          <a:lstStyle/>
          <a:p>
            <a:pPr algn="ctr"/>
            <a:r>
              <a:rPr lang="en-US" sz="1600" dirty="0"/>
              <a:t>Generalizable Model of Spatial Information Understanding in Pictured Scenes</a:t>
            </a:r>
          </a:p>
        </p:txBody>
      </p:sp>
      <p:sp>
        <p:nvSpPr>
          <p:cNvPr id="27" name="Rounded Rectangle 26">
            <a:extLst>
              <a:ext uri="{FF2B5EF4-FFF2-40B4-BE49-F238E27FC236}">
                <a16:creationId xmlns:a16="http://schemas.microsoft.com/office/drawing/2014/main" id="{5E510D8D-C068-EF47-B45E-E32E363F9DA8}"/>
              </a:ext>
            </a:extLst>
          </p:cNvPr>
          <p:cNvSpPr/>
          <p:nvPr/>
        </p:nvSpPr>
        <p:spPr>
          <a:xfrm>
            <a:off x="1387384" y="5849967"/>
            <a:ext cx="1167197" cy="338554"/>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Experiment 1</a:t>
            </a:r>
          </a:p>
        </p:txBody>
      </p:sp>
      <p:sp>
        <p:nvSpPr>
          <p:cNvPr id="28" name="Rounded Rectangle 27">
            <a:extLst>
              <a:ext uri="{FF2B5EF4-FFF2-40B4-BE49-F238E27FC236}">
                <a16:creationId xmlns:a16="http://schemas.microsoft.com/office/drawing/2014/main" id="{AA7F6A7B-42B6-1142-A4B3-867C62D7B952}"/>
              </a:ext>
            </a:extLst>
          </p:cNvPr>
          <p:cNvSpPr/>
          <p:nvPr/>
        </p:nvSpPr>
        <p:spPr>
          <a:xfrm>
            <a:off x="1387383" y="6232720"/>
            <a:ext cx="1167197" cy="338554"/>
          </a:xfrm>
          <a:prstGeom prst="roundRect">
            <a:avLst/>
          </a:prstGeom>
          <a:solidFill>
            <a:schemeClr val="accent6">
              <a:lumMod val="60000"/>
              <a:lumOff val="4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Experiment 2</a:t>
            </a:r>
          </a:p>
        </p:txBody>
      </p:sp>
      <p:sp>
        <p:nvSpPr>
          <p:cNvPr id="29" name="Rounded Rectangle 28">
            <a:extLst>
              <a:ext uri="{FF2B5EF4-FFF2-40B4-BE49-F238E27FC236}">
                <a16:creationId xmlns:a16="http://schemas.microsoft.com/office/drawing/2014/main" id="{6F0FEFB7-98F2-1840-9438-D8D03C034F0C}"/>
              </a:ext>
            </a:extLst>
          </p:cNvPr>
          <p:cNvSpPr/>
          <p:nvPr/>
        </p:nvSpPr>
        <p:spPr>
          <a:xfrm>
            <a:off x="4637047" y="5986430"/>
            <a:ext cx="1606497" cy="404182"/>
          </a:xfrm>
          <a:prstGeom prst="roundRect">
            <a:avLst/>
          </a:prstGeom>
          <a:solidFill>
            <a:schemeClr val="accent6">
              <a:lumMod val="60000"/>
              <a:lumOff val="4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Depth Cue Algorithms</a:t>
            </a:r>
          </a:p>
        </p:txBody>
      </p:sp>
      <p:sp>
        <p:nvSpPr>
          <p:cNvPr id="30" name="Right Bracket 29">
            <a:extLst>
              <a:ext uri="{FF2B5EF4-FFF2-40B4-BE49-F238E27FC236}">
                <a16:creationId xmlns:a16="http://schemas.microsoft.com/office/drawing/2014/main" id="{5B3CCF46-FBB9-CA43-B801-E65858A31426}"/>
              </a:ext>
            </a:extLst>
          </p:cNvPr>
          <p:cNvSpPr/>
          <p:nvPr/>
        </p:nvSpPr>
        <p:spPr>
          <a:xfrm>
            <a:off x="2646020" y="5849967"/>
            <a:ext cx="163681" cy="721308"/>
          </a:xfrm>
          <a:prstGeom prst="rightBracket">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31" name="Straight Arrow Connector 30">
            <a:extLst>
              <a:ext uri="{FF2B5EF4-FFF2-40B4-BE49-F238E27FC236}">
                <a16:creationId xmlns:a16="http://schemas.microsoft.com/office/drawing/2014/main" id="{B55EC9E0-825C-4C49-8DD4-980CD94467A8}"/>
              </a:ext>
            </a:extLst>
          </p:cNvPr>
          <p:cNvCxnSpPr>
            <a:cxnSpLocks/>
          </p:cNvCxnSpPr>
          <p:nvPr/>
        </p:nvCxnSpPr>
        <p:spPr>
          <a:xfrm>
            <a:off x="2876203" y="6232720"/>
            <a:ext cx="1673602"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1123491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913F8-1978-C848-82EF-A89D4096E877}"/>
              </a:ext>
            </a:extLst>
          </p:cNvPr>
          <p:cNvSpPr>
            <a:spLocks noGrp="1"/>
          </p:cNvSpPr>
          <p:nvPr>
            <p:ph type="title"/>
          </p:nvPr>
        </p:nvSpPr>
        <p:spPr/>
        <p:txBody>
          <a:bodyPr/>
          <a:lstStyle/>
          <a:p>
            <a:r>
              <a:rPr lang="en-US" dirty="0"/>
              <a:t>Notes	</a:t>
            </a:r>
          </a:p>
        </p:txBody>
      </p:sp>
      <p:sp>
        <p:nvSpPr>
          <p:cNvPr id="3" name="Content Placeholder 2">
            <a:extLst>
              <a:ext uri="{FF2B5EF4-FFF2-40B4-BE49-F238E27FC236}">
                <a16:creationId xmlns:a16="http://schemas.microsoft.com/office/drawing/2014/main" id="{3AA66C9A-FCC8-8344-A994-5D979F655385}"/>
              </a:ext>
            </a:extLst>
          </p:cNvPr>
          <p:cNvSpPr>
            <a:spLocks noGrp="1"/>
          </p:cNvSpPr>
          <p:nvPr>
            <p:ph idx="1"/>
          </p:nvPr>
        </p:nvSpPr>
        <p:spPr/>
        <p:txBody>
          <a:bodyPr/>
          <a:lstStyle/>
          <a:p>
            <a:r>
              <a:rPr lang="en-US" dirty="0"/>
              <a:t>When results are introduced </a:t>
            </a:r>
            <a:r>
              <a:rPr lang="en-US" dirty="0">
                <a:sym typeface="Wingdings" pitchFamily="2" charset="2"/>
              </a:rPr>
              <a:t> have a the experimental paradigm in the corner or at least the question </a:t>
            </a:r>
          </a:p>
          <a:p>
            <a:pPr lvl="1"/>
            <a:r>
              <a:rPr lang="en-US" dirty="0">
                <a:sym typeface="Wingdings" pitchFamily="2" charset="2"/>
              </a:rPr>
              <a:t>‘how far is the target’</a:t>
            </a:r>
          </a:p>
          <a:p>
            <a:pPr lvl="1"/>
            <a:r>
              <a:rPr lang="en-US" dirty="0">
                <a:sym typeface="Wingdings" pitchFamily="2" charset="2"/>
              </a:rPr>
              <a:t>Respond estimate of distance </a:t>
            </a:r>
            <a:endParaRPr lang="en-US" dirty="0"/>
          </a:p>
        </p:txBody>
      </p:sp>
    </p:spTree>
    <p:extLst>
      <p:ext uri="{BB962C8B-B14F-4D97-AF65-F5344CB8AC3E}">
        <p14:creationId xmlns:p14="http://schemas.microsoft.com/office/powerpoint/2010/main" val="240082094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D99E8-F2F5-4F49-96D1-7A4CA1D6D02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8A18E96-80C4-A344-A71A-C6BE0565BFDC}"/>
              </a:ext>
            </a:extLst>
          </p:cNvPr>
          <p:cNvSpPr>
            <a:spLocks noGrp="1"/>
          </p:cNvSpPr>
          <p:nvPr>
            <p:ph idx="1"/>
          </p:nvPr>
        </p:nvSpPr>
        <p:spPr/>
        <p:txBody>
          <a:bodyPr/>
          <a:lstStyle/>
          <a:p>
            <a:r>
              <a:rPr lang="en-US" dirty="0"/>
              <a:t>Label the point</a:t>
            </a:r>
          </a:p>
        </p:txBody>
      </p:sp>
      <p:pic>
        <p:nvPicPr>
          <p:cNvPr id="4" name="Picture 3">
            <a:extLst>
              <a:ext uri="{FF2B5EF4-FFF2-40B4-BE49-F238E27FC236}">
                <a16:creationId xmlns:a16="http://schemas.microsoft.com/office/drawing/2014/main" id="{C7AF0D66-7362-184A-ADC8-A7123308FCC7}"/>
              </a:ext>
            </a:extLst>
          </p:cNvPr>
          <p:cNvPicPr>
            <a:picLocks noChangeAspect="1"/>
          </p:cNvPicPr>
          <p:nvPr/>
        </p:nvPicPr>
        <p:blipFill>
          <a:blip r:embed="rId2"/>
          <a:stretch>
            <a:fillRect/>
          </a:stretch>
        </p:blipFill>
        <p:spPr>
          <a:xfrm>
            <a:off x="5207221" y="579805"/>
            <a:ext cx="5696767" cy="5532437"/>
          </a:xfrm>
          <a:prstGeom prst="rect">
            <a:avLst/>
          </a:prstGeom>
        </p:spPr>
      </p:pic>
    </p:spTree>
    <p:extLst>
      <p:ext uri="{BB962C8B-B14F-4D97-AF65-F5344CB8AC3E}">
        <p14:creationId xmlns:p14="http://schemas.microsoft.com/office/powerpoint/2010/main" val="394937338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C4A00D-85E0-FB26-A391-B032BD33DC3B}"/>
              </a:ext>
            </a:extLst>
          </p:cNvPr>
          <p:cNvSpPr>
            <a:spLocks noGrp="1"/>
          </p:cNvSpPr>
          <p:nvPr>
            <p:ph type="title"/>
          </p:nvPr>
        </p:nvSpPr>
        <p:spPr/>
        <p:txBody>
          <a:bodyPr/>
          <a:lstStyle/>
          <a:p>
            <a:r>
              <a:rPr lang="en-US" dirty="0"/>
              <a:t>Archive</a:t>
            </a:r>
          </a:p>
        </p:txBody>
      </p:sp>
      <p:sp>
        <p:nvSpPr>
          <p:cNvPr id="3" name="Content Placeholder 2">
            <a:extLst>
              <a:ext uri="{FF2B5EF4-FFF2-40B4-BE49-F238E27FC236}">
                <a16:creationId xmlns:a16="http://schemas.microsoft.com/office/drawing/2014/main" id="{4B3C9776-957B-508C-4F87-D065EBECABD9}"/>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9640447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142AE490-5008-C744-8697-4C30A747B255}"/>
              </a:ext>
            </a:extLst>
          </p:cNvPr>
          <p:cNvSpPr txBox="1"/>
          <p:nvPr/>
        </p:nvSpPr>
        <p:spPr>
          <a:xfrm>
            <a:off x="214745" y="1064496"/>
            <a:ext cx="5832468" cy="4060150"/>
          </a:xfrm>
          <a:prstGeom prst="rect">
            <a:avLst/>
          </a:prstGeom>
          <a:noFill/>
        </p:spPr>
        <p:txBody>
          <a:bodyPr wrap="square" rtlCol="0">
            <a:spAutoFit/>
          </a:bodyPr>
          <a:lstStyle/>
          <a:p>
            <a:pPr marL="457200" indent="-457200">
              <a:lnSpc>
                <a:spcPct val="200000"/>
              </a:lnSpc>
              <a:buAutoNum type="arabicPeriod"/>
            </a:pPr>
            <a:r>
              <a:rPr lang="en-US" sz="2200" dirty="0"/>
              <a:t>Visible Ground Plane</a:t>
            </a:r>
          </a:p>
          <a:p>
            <a:pPr marL="457200" indent="-457200">
              <a:lnSpc>
                <a:spcPct val="200000"/>
              </a:lnSpc>
              <a:buAutoNum type="arabicPeriod"/>
            </a:pPr>
            <a:endParaRPr lang="en-US" sz="2200" dirty="0"/>
          </a:p>
          <a:p>
            <a:pPr marL="457200" indent="-457200">
              <a:lnSpc>
                <a:spcPct val="200000"/>
              </a:lnSpc>
              <a:buAutoNum type="arabicPeriod"/>
            </a:pPr>
            <a:r>
              <a:rPr lang="en-US" sz="2200" dirty="0"/>
              <a:t>Texture Gradient</a:t>
            </a:r>
          </a:p>
          <a:p>
            <a:pPr marL="457200" indent="-457200">
              <a:lnSpc>
                <a:spcPct val="200000"/>
              </a:lnSpc>
              <a:buAutoNum type="arabicPeriod"/>
            </a:pPr>
            <a:endParaRPr lang="en-US" sz="2200" dirty="0"/>
          </a:p>
          <a:p>
            <a:pPr marL="457200" indent="-457200">
              <a:lnSpc>
                <a:spcPct val="200000"/>
              </a:lnSpc>
              <a:buAutoNum type="arabicPeriod"/>
            </a:pPr>
            <a:r>
              <a:rPr lang="en-US" sz="2200" dirty="0"/>
              <a:t>Relative Size </a:t>
            </a:r>
          </a:p>
          <a:p>
            <a:pPr marL="457200" indent="-457200">
              <a:lnSpc>
                <a:spcPct val="200000"/>
              </a:lnSpc>
              <a:buAutoNum type="arabicPeriod"/>
            </a:pPr>
            <a:endParaRPr lang="en-US" sz="2200" dirty="0"/>
          </a:p>
        </p:txBody>
      </p:sp>
      <p:pic>
        <p:nvPicPr>
          <p:cNvPr id="5" name="Picture 4" descr="A small house in front of a brick building&#10;&#10;Description automatically generated">
            <a:extLst>
              <a:ext uri="{FF2B5EF4-FFF2-40B4-BE49-F238E27FC236}">
                <a16:creationId xmlns:a16="http://schemas.microsoft.com/office/drawing/2014/main" id="{35F06400-E5E8-2545-A96D-44BAD6A1F2DE}"/>
              </a:ext>
            </a:extLst>
          </p:cNvPr>
          <p:cNvPicPr>
            <a:picLocks noChangeAspect="1"/>
          </p:cNvPicPr>
          <p:nvPr/>
        </p:nvPicPr>
        <p:blipFill>
          <a:blip r:embed="rId3"/>
          <a:stretch>
            <a:fillRect/>
          </a:stretch>
        </p:blipFill>
        <p:spPr>
          <a:xfrm>
            <a:off x="6144788" y="0"/>
            <a:ext cx="5143500" cy="6858000"/>
          </a:xfrm>
          <a:prstGeom prst="rect">
            <a:avLst/>
          </a:prstGeom>
        </p:spPr>
      </p:pic>
      <p:sp>
        <p:nvSpPr>
          <p:cNvPr id="4" name="TextBox 3">
            <a:extLst>
              <a:ext uri="{FF2B5EF4-FFF2-40B4-BE49-F238E27FC236}">
                <a16:creationId xmlns:a16="http://schemas.microsoft.com/office/drawing/2014/main" id="{03C28245-0DC7-914C-BD13-40D3C0266F97}"/>
              </a:ext>
            </a:extLst>
          </p:cNvPr>
          <p:cNvSpPr txBox="1"/>
          <p:nvPr/>
        </p:nvSpPr>
        <p:spPr>
          <a:xfrm>
            <a:off x="0" y="110389"/>
            <a:ext cx="6096000" cy="954107"/>
          </a:xfrm>
          <a:prstGeom prst="rect">
            <a:avLst/>
          </a:prstGeom>
          <a:noFill/>
        </p:spPr>
        <p:txBody>
          <a:bodyPr wrap="square" rtlCol="0">
            <a:spAutoFit/>
          </a:bodyPr>
          <a:lstStyle/>
          <a:p>
            <a:pPr algn="ctr"/>
            <a:r>
              <a:rPr lang="en-US" sz="2800" dirty="0"/>
              <a:t>What cues facilitate depth perception in natural environments?</a:t>
            </a:r>
          </a:p>
        </p:txBody>
      </p:sp>
      <p:pic>
        <p:nvPicPr>
          <p:cNvPr id="21" name="Picture 20" descr="A close up of a logo&#10;&#10;Description automatically generated">
            <a:extLst>
              <a:ext uri="{FF2B5EF4-FFF2-40B4-BE49-F238E27FC236}">
                <a16:creationId xmlns:a16="http://schemas.microsoft.com/office/drawing/2014/main" id="{F50C3FEA-11FA-2A44-8E35-62DFE1AD4B4D}"/>
              </a:ext>
            </a:extLst>
          </p:cNvPr>
          <p:cNvPicPr>
            <a:picLocks noChangeAspect="1"/>
          </p:cNvPicPr>
          <p:nvPr/>
        </p:nvPicPr>
        <p:blipFill rotWithShape="1">
          <a:blip r:embed="rId4"/>
          <a:srcRect b="59011"/>
          <a:stretch/>
        </p:blipFill>
        <p:spPr>
          <a:xfrm>
            <a:off x="661968" y="1660133"/>
            <a:ext cx="1636867" cy="852078"/>
          </a:xfrm>
          <a:prstGeom prst="rect">
            <a:avLst/>
          </a:prstGeom>
        </p:spPr>
      </p:pic>
      <p:pic>
        <p:nvPicPr>
          <p:cNvPr id="22" name="Picture 21" descr="A close up of a map&#10;&#10;Description automatically generated">
            <a:extLst>
              <a:ext uri="{FF2B5EF4-FFF2-40B4-BE49-F238E27FC236}">
                <a16:creationId xmlns:a16="http://schemas.microsoft.com/office/drawing/2014/main" id="{8B30C398-3C6F-0240-8EB6-9CE07BA80B5D}"/>
              </a:ext>
            </a:extLst>
          </p:cNvPr>
          <p:cNvPicPr>
            <a:picLocks noChangeAspect="1"/>
          </p:cNvPicPr>
          <p:nvPr/>
        </p:nvPicPr>
        <p:blipFill rotWithShape="1">
          <a:blip r:embed="rId5"/>
          <a:srcRect b="72241"/>
          <a:stretch/>
        </p:blipFill>
        <p:spPr>
          <a:xfrm>
            <a:off x="291752" y="3117289"/>
            <a:ext cx="2377300" cy="695654"/>
          </a:xfrm>
          <a:prstGeom prst="rect">
            <a:avLst/>
          </a:prstGeom>
        </p:spPr>
      </p:pic>
      <p:grpSp>
        <p:nvGrpSpPr>
          <p:cNvPr id="11" name="Group 10">
            <a:extLst>
              <a:ext uri="{FF2B5EF4-FFF2-40B4-BE49-F238E27FC236}">
                <a16:creationId xmlns:a16="http://schemas.microsoft.com/office/drawing/2014/main" id="{63334235-8FCD-0B46-BFF1-E14970B1BB3B}"/>
              </a:ext>
            </a:extLst>
          </p:cNvPr>
          <p:cNvGrpSpPr/>
          <p:nvPr/>
        </p:nvGrpSpPr>
        <p:grpSpPr>
          <a:xfrm>
            <a:off x="9355875" y="0"/>
            <a:ext cx="1668434" cy="5007430"/>
            <a:chOff x="9355875" y="0"/>
            <a:chExt cx="1668434" cy="5007430"/>
          </a:xfrm>
        </p:grpSpPr>
        <p:cxnSp>
          <p:nvCxnSpPr>
            <p:cNvPr id="12" name="Straight Arrow Connector 11">
              <a:extLst>
                <a:ext uri="{FF2B5EF4-FFF2-40B4-BE49-F238E27FC236}">
                  <a16:creationId xmlns:a16="http://schemas.microsoft.com/office/drawing/2014/main" id="{016DC094-5A33-B14D-9F0A-3DBF6C0268A3}"/>
                </a:ext>
              </a:extLst>
            </p:cNvPr>
            <p:cNvCxnSpPr>
              <a:cxnSpLocks/>
            </p:cNvCxnSpPr>
            <p:nvPr/>
          </p:nvCxnSpPr>
          <p:spPr>
            <a:xfrm flipH="1" flipV="1">
              <a:off x="9696252" y="3722914"/>
              <a:ext cx="1328057" cy="128451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0449C6D2-062A-2A48-8541-ABDD5C061E1F}"/>
                </a:ext>
              </a:extLst>
            </p:cNvPr>
            <p:cNvCxnSpPr>
              <a:cxnSpLocks/>
            </p:cNvCxnSpPr>
            <p:nvPr/>
          </p:nvCxnSpPr>
          <p:spPr>
            <a:xfrm flipH="1">
              <a:off x="9355875" y="0"/>
              <a:ext cx="831031" cy="214103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3713936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65972C-050B-4A45-A8A4-43A8F372E4BE}"/>
              </a:ext>
            </a:extLst>
          </p:cNvPr>
          <p:cNvSpPr>
            <a:spLocks noGrp="1"/>
          </p:cNvSpPr>
          <p:nvPr>
            <p:ph type="title"/>
          </p:nvPr>
        </p:nvSpPr>
        <p:spPr>
          <a:xfrm>
            <a:off x="838200" y="129773"/>
            <a:ext cx="10515600" cy="1325563"/>
          </a:xfrm>
        </p:spPr>
        <p:txBody>
          <a:bodyPr/>
          <a:lstStyle/>
          <a:p>
            <a:r>
              <a:rPr lang="en-US" dirty="0"/>
              <a:t>Time course of angular declination </a:t>
            </a:r>
          </a:p>
        </p:txBody>
      </p:sp>
      <p:pic>
        <p:nvPicPr>
          <p:cNvPr id="7" name="Content Placeholder 6" descr="A close up of a map&#10;&#10;Description automatically generated">
            <a:extLst>
              <a:ext uri="{FF2B5EF4-FFF2-40B4-BE49-F238E27FC236}">
                <a16:creationId xmlns:a16="http://schemas.microsoft.com/office/drawing/2014/main" id="{03ADF97A-C607-1C43-B91D-E44E2B10AE15}"/>
              </a:ext>
            </a:extLst>
          </p:cNvPr>
          <p:cNvPicPr>
            <a:picLocks noGrp="1" noChangeAspect="1"/>
          </p:cNvPicPr>
          <p:nvPr>
            <p:ph idx="1"/>
          </p:nvPr>
        </p:nvPicPr>
        <p:blipFill>
          <a:blip r:embed="rId3"/>
          <a:stretch>
            <a:fillRect/>
          </a:stretch>
        </p:blipFill>
        <p:spPr>
          <a:xfrm>
            <a:off x="5907724" y="1455336"/>
            <a:ext cx="5346734" cy="4737322"/>
          </a:xfrm>
        </p:spPr>
      </p:pic>
      <p:sp>
        <p:nvSpPr>
          <p:cNvPr id="8" name="TextBox 7">
            <a:extLst>
              <a:ext uri="{FF2B5EF4-FFF2-40B4-BE49-F238E27FC236}">
                <a16:creationId xmlns:a16="http://schemas.microsoft.com/office/drawing/2014/main" id="{D325640C-3B2B-684B-9D67-48BEF53DA4B4}"/>
              </a:ext>
            </a:extLst>
          </p:cNvPr>
          <p:cNvSpPr txBox="1"/>
          <p:nvPr/>
        </p:nvSpPr>
        <p:spPr>
          <a:xfrm>
            <a:off x="193962" y="3223832"/>
            <a:ext cx="5902038" cy="1200329"/>
          </a:xfrm>
          <a:prstGeom prst="rect">
            <a:avLst/>
          </a:prstGeom>
          <a:noFill/>
        </p:spPr>
        <p:txBody>
          <a:bodyPr wrap="square" rtlCol="0">
            <a:spAutoFit/>
          </a:bodyPr>
          <a:lstStyle/>
          <a:p>
            <a:r>
              <a:rPr lang="en-US" sz="2400" dirty="0"/>
              <a:t>How does sensitivity to distance change with increasing duration when angular declination is noninformative ?</a:t>
            </a:r>
          </a:p>
        </p:txBody>
      </p:sp>
      <p:sp>
        <p:nvSpPr>
          <p:cNvPr id="10" name="TextBox 9">
            <a:extLst>
              <a:ext uri="{FF2B5EF4-FFF2-40B4-BE49-F238E27FC236}">
                <a16:creationId xmlns:a16="http://schemas.microsoft.com/office/drawing/2014/main" id="{A0409F2B-F6CA-BC4F-8C00-C3AC3B4FFDF0}"/>
              </a:ext>
            </a:extLst>
          </p:cNvPr>
          <p:cNvSpPr txBox="1"/>
          <p:nvPr/>
        </p:nvSpPr>
        <p:spPr>
          <a:xfrm>
            <a:off x="6096000" y="6192658"/>
            <a:ext cx="4585852" cy="307777"/>
          </a:xfrm>
          <a:prstGeom prst="rect">
            <a:avLst/>
          </a:prstGeom>
          <a:noFill/>
        </p:spPr>
        <p:txBody>
          <a:bodyPr wrap="square" rtlCol="0">
            <a:spAutoFit/>
          </a:bodyPr>
          <a:lstStyle/>
          <a:p>
            <a:r>
              <a:rPr lang="en-US" sz="1400" dirty="0" err="1"/>
              <a:t>Gajewski</a:t>
            </a:r>
            <a:r>
              <a:rPr lang="en-US" sz="1400" dirty="0"/>
              <a:t>, Philbeck, </a:t>
            </a:r>
            <a:r>
              <a:rPr lang="en-US" sz="1400" dirty="0" err="1"/>
              <a:t>Pothier</a:t>
            </a:r>
            <a:r>
              <a:rPr lang="en-US" sz="1400" dirty="0"/>
              <a:t> &amp; </a:t>
            </a:r>
            <a:r>
              <a:rPr lang="en-US" sz="1400" dirty="0" err="1"/>
              <a:t>Chichka</a:t>
            </a:r>
            <a:r>
              <a:rPr lang="en-US" sz="1400" dirty="0"/>
              <a:t> (2010)</a:t>
            </a:r>
          </a:p>
        </p:txBody>
      </p:sp>
    </p:spTree>
    <p:extLst>
      <p:ext uri="{BB962C8B-B14F-4D97-AF65-F5344CB8AC3E}">
        <p14:creationId xmlns:p14="http://schemas.microsoft.com/office/powerpoint/2010/main" val="41563070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F245F5B-7237-F14B-8095-064EDE607BED}"/>
              </a:ext>
            </a:extLst>
          </p:cNvPr>
          <p:cNvPicPr>
            <a:picLocks noChangeAspect="1"/>
          </p:cNvPicPr>
          <p:nvPr/>
        </p:nvPicPr>
        <p:blipFill>
          <a:blip r:embed="rId3"/>
          <a:stretch>
            <a:fillRect/>
          </a:stretch>
        </p:blipFill>
        <p:spPr>
          <a:xfrm>
            <a:off x="2902666" y="4359441"/>
            <a:ext cx="3242122" cy="1592113"/>
          </a:xfrm>
          <a:prstGeom prst="rect">
            <a:avLst/>
          </a:prstGeom>
        </p:spPr>
      </p:pic>
      <p:sp>
        <p:nvSpPr>
          <p:cNvPr id="20" name="TextBox 19">
            <a:extLst>
              <a:ext uri="{FF2B5EF4-FFF2-40B4-BE49-F238E27FC236}">
                <a16:creationId xmlns:a16="http://schemas.microsoft.com/office/drawing/2014/main" id="{142AE490-5008-C744-8697-4C30A747B255}"/>
              </a:ext>
            </a:extLst>
          </p:cNvPr>
          <p:cNvSpPr txBox="1"/>
          <p:nvPr/>
        </p:nvSpPr>
        <p:spPr>
          <a:xfrm>
            <a:off x="214745" y="1064496"/>
            <a:ext cx="5832468" cy="4737259"/>
          </a:xfrm>
          <a:prstGeom prst="rect">
            <a:avLst/>
          </a:prstGeom>
          <a:noFill/>
        </p:spPr>
        <p:txBody>
          <a:bodyPr wrap="square" rtlCol="0">
            <a:spAutoFit/>
          </a:bodyPr>
          <a:lstStyle/>
          <a:p>
            <a:pPr marL="457200" indent="-457200">
              <a:lnSpc>
                <a:spcPct val="200000"/>
              </a:lnSpc>
              <a:buAutoNum type="arabicPeriod"/>
            </a:pPr>
            <a:r>
              <a:rPr lang="en-US" sz="2200" dirty="0"/>
              <a:t>Visible Ground Plane</a:t>
            </a:r>
          </a:p>
          <a:p>
            <a:pPr marL="457200" indent="-457200">
              <a:lnSpc>
                <a:spcPct val="200000"/>
              </a:lnSpc>
              <a:buAutoNum type="arabicPeriod"/>
            </a:pPr>
            <a:endParaRPr lang="en-US" sz="2200" dirty="0"/>
          </a:p>
          <a:p>
            <a:pPr marL="457200" indent="-457200">
              <a:lnSpc>
                <a:spcPct val="200000"/>
              </a:lnSpc>
              <a:buAutoNum type="arabicPeriod"/>
            </a:pPr>
            <a:r>
              <a:rPr lang="en-US" sz="2200" dirty="0"/>
              <a:t>Texture Gradient</a:t>
            </a:r>
          </a:p>
          <a:p>
            <a:pPr marL="457200" indent="-457200">
              <a:lnSpc>
                <a:spcPct val="200000"/>
              </a:lnSpc>
              <a:buAutoNum type="arabicPeriod"/>
            </a:pPr>
            <a:endParaRPr lang="en-US" sz="2200" dirty="0"/>
          </a:p>
          <a:p>
            <a:pPr marL="457200" indent="-457200">
              <a:lnSpc>
                <a:spcPct val="200000"/>
              </a:lnSpc>
              <a:buAutoNum type="arabicPeriod"/>
            </a:pPr>
            <a:r>
              <a:rPr lang="en-US" sz="2200" dirty="0"/>
              <a:t>Relative Size </a:t>
            </a:r>
          </a:p>
          <a:p>
            <a:pPr marL="457200" indent="-457200">
              <a:lnSpc>
                <a:spcPct val="200000"/>
              </a:lnSpc>
              <a:buAutoNum type="arabicPeriod"/>
            </a:pPr>
            <a:r>
              <a:rPr lang="en-US" sz="2200" dirty="0"/>
              <a:t>Angular Declination</a:t>
            </a:r>
          </a:p>
          <a:p>
            <a:pPr marL="457200" indent="-457200">
              <a:lnSpc>
                <a:spcPct val="200000"/>
              </a:lnSpc>
              <a:buAutoNum type="arabicPeriod"/>
            </a:pPr>
            <a:endParaRPr lang="en-US" sz="2200" dirty="0"/>
          </a:p>
        </p:txBody>
      </p:sp>
      <p:pic>
        <p:nvPicPr>
          <p:cNvPr id="5" name="Picture 4" descr="A small house in front of a brick building&#10;&#10;Description automatically generated">
            <a:extLst>
              <a:ext uri="{FF2B5EF4-FFF2-40B4-BE49-F238E27FC236}">
                <a16:creationId xmlns:a16="http://schemas.microsoft.com/office/drawing/2014/main" id="{35F06400-E5E8-2545-A96D-44BAD6A1F2DE}"/>
              </a:ext>
            </a:extLst>
          </p:cNvPr>
          <p:cNvPicPr>
            <a:picLocks noChangeAspect="1"/>
          </p:cNvPicPr>
          <p:nvPr/>
        </p:nvPicPr>
        <p:blipFill>
          <a:blip r:embed="rId4"/>
          <a:stretch>
            <a:fillRect/>
          </a:stretch>
        </p:blipFill>
        <p:spPr>
          <a:xfrm>
            <a:off x="6144788" y="0"/>
            <a:ext cx="5143500" cy="6858000"/>
          </a:xfrm>
          <a:prstGeom prst="rect">
            <a:avLst/>
          </a:prstGeom>
        </p:spPr>
      </p:pic>
      <p:sp>
        <p:nvSpPr>
          <p:cNvPr id="4" name="TextBox 3">
            <a:extLst>
              <a:ext uri="{FF2B5EF4-FFF2-40B4-BE49-F238E27FC236}">
                <a16:creationId xmlns:a16="http://schemas.microsoft.com/office/drawing/2014/main" id="{03C28245-0DC7-914C-BD13-40D3C0266F97}"/>
              </a:ext>
            </a:extLst>
          </p:cNvPr>
          <p:cNvSpPr txBox="1"/>
          <p:nvPr/>
        </p:nvSpPr>
        <p:spPr>
          <a:xfrm>
            <a:off x="0" y="110389"/>
            <a:ext cx="6096000" cy="954107"/>
          </a:xfrm>
          <a:prstGeom prst="rect">
            <a:avLst/>
          </a:prstGeom>
          <a:noFill/>
        </p:spPr>
        <p:txBody>
          <a:bodyPr wrap="square" rtlCol="0">
            <a:spAutoFit/>
          </a:bodyPr>
          <a:lstStyle/>
          <a:p>
            <a:pPr algn="ctr"/>
            <a:r>
              <a:rPr lang="en-US" sz="2800" dirty="0"/>
              <a:t>What cues facilitate depth perception in natural environments?</a:t>
            </a:r>
          </a:p>
        </p:txBody>
      </p:sp>
      <p:pic>
        <p:nvPicPr>
          <p:cNvPr id="21" name="Picture 20" descr="A close up of a logo&#10;&#10;Description automatically generated">
            <a:extLst>
              <a:ext uri="{FF2B5EF4-FFF2-40B4-BE49-F238E27FC236}">
                <a16:creationId xmlns:a16="http://schemas.microsoft.com/office/drawing/2014/main" id="{F50C3FEA-11FA-2A44-8E35-62DFE1AD4B4D}"/>
              </a:ext>
            </a:extLst>
          </p:cNvPr>
          <p:cNvPicPr>
            <a:picLocks noChangeAspect="1"/>
          </p:cNvPicPr>
          <p:nvPr/>
        </p:nvPicPr>
        <p:blipFill rotWithShape="1">
          <a:blip r:embed="rId5"/>
          <a:srcRect b="59011"/>
          <a:stretch/>
        </p:blipFill>
        <p:spPr>
          <a:xfrm>
            <a:off x="661968" y="1660133"/>
            <a:ext cx="1636867" cy="852078"/>
          </a:xfrm>
          <a:prstGeom prst="rect">
            <a:avLst/>
          </a:prstGeom>
        </p:spPr>
      </p:pic>
      <p:pic>
        <p:nvPicPr>
          <p:cNvPr id="22" name="Picture 21" descr="A close up of a map&#10;&#10;Description automatically generated">
            <a:extLst>
              <a:ext uri="{FF2B5EF4-FFF2-40B4-BE49-F238E27FC236}">
                <a16:creationId xmlns:a16="http://schemas.microsoft.com/office/drawing/2014/main" id="{8B30C398-3C6F-0240-8EB6-9CE07BA80B5D}"/>
              </a:ext>
            </a:extLst>
          </p:cNvPr>
          <p:cNvPicPr>
            <a:picLocks noChangeAspect="1"/>
          </p:cNvPicPr>
          <p:nvPr/>
        </p:nvPicPr>
        <p:blipFill rotWithShape="1">
          <a:blip r:embed="rId6"/>
          <a:srcRect b="72241"/>
          <a:stretch/>
        </p:blipFill>
        <p:spPr>
          <a:xfrm>
            <a:off x="291752" y="3117289"/>
            <a:ext cx="2377300" cy="695654"/>
          </a:xfrm>
          <a:prstGeom prst="rect">
            <a:avLst/>
          </a:prstGeom>
        </p:spPr>
      </p:pic>
      <p:sp>
        <p:nvSpPr>
          <p:cNvPr id="14" name="Oval 13">
            <a:extLst>
              <a:ext uri="{FF2B5EF4-FFF2-40B4-BE49-F238E27FC236}">
                <a16:creationId xmlns:a16="http://schemas.microsoft.com/office/drawing/2014/main" id="{6A4BC53F-AE9B-054F-AEA7-31A0A1DAC730}"/>
              </a:ext>
            </a:extLst>
          </p:cNvPr>
          <p:cNvSpPr/>
          <p:nvPr/>
        </p:nvSpPr>
        <p:spPr>
          <a:xfrm>
            <a:off x="7247869" y="4087091"/>
            <a:ext cx="1602201" cy="2770909"/>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321462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F245F5B-7237-F14B-8095-064EDE607BED}"/>
              </a:ext>
            </a:extLst>
          </p:cNvPr>
          <p:cNvPicPr>
            <a:picLocks noChangeAspect="1"/>
          </p:cNvPicPr>
          <p:nvPr/>
        </p:nvPicPr>
        <p:blipFill>
          <a:blip r:embed="rId3"/>
          <a:stretch>
            <a:fillRect/>
          </a:stretch>
        </p:blipFill>
        <p:spPr>
          <a:xfrm>
            <a:off x="2902666" y="4359441"/>
            <a:ext cx="3242122" cy="1592113"/>
          </a:xfrm>
          <a:prstGeom prst="rect">
            <a:avLst/>
          </a:prstGeom>
        </p:spPr>
      </p:pic>
      <p:sp>
        <p:nvSpPr>
          <p:cNvPr id="20" name="TextBox 19">
            <a:extLst>
              <a:ext uri="{FF2B5EF4-FFF2-40B4-BE49-F238E27FC236}">
                <a16:creationId xmlns:a16="http://schemas.microsoft.com/office/drawing/2014/main" id="{142AE490-5008-C744-8697-4C30A747B255}"/>
              </a:ext>
            </a:extLst>
          </p:cNvPr>
          <p:cNvSpPr txBox="1"/>
          <p:nvPr/>
        </p:nvSpPr>
        <p:spPr>
          <a:xfrm>
            <a:off x="214745" y="1064496"/>
            <a:ext cx="5832468" cy="5414367"/>
          </a:xfrm>
          <a:prstGeom prst="rect">
            <a:avLst/>
          </a:prstGeom>
          <a:noFill/>
        </p:spPr>
        <p:txBody>
          <a:bodyPr wrap="square" rtlCol="0">
            <a:spAutoFit/>
          </a:bodyPr>
          <a:lstStyle/>
          <a:p>
            <a:pPr marL="457200" indent="-457200">
              <a:lnSpc>
                <a:spcPct val="200000"/>
              </a:lnSpc>
              <a:buAutoNum type="arabicPeriod"/>
            </a:pPr>
            <a:r>
              <a:rPr lang="en-US" sz="2200" dirty="0"/>
              <a:t>Visible Ground Plane</a:t>
            </a:r>
          </a:p>
          <a:p>
            <a:pPr marL="457200" indent="-457200">
              <a:lnSpc>
                <a:spcPct val="200000"/>
              </a:lnSpc>
              <a:buAutoNum type="arabicPeriod"/>
            </a:pPr>
            <a:endParaRPr lang="en-US" sz="2200" dirty="0"/>
          </a:p>
          <a:p>
            <a:pPr marL="457200" indent="-457200">
              <a:lnSpc>
                <a:spcPct val="200000"/>
              </a:lnSpc>
              <a:buAutoNum type="arabicPeriod"/>
            </a:pPr>
            <a:r>
              <a:rPr lang="en-US" sz="2200" dirty="0"/>
              <a:t>Texture Gradient</a:t>
            </a:r>
          </a:p>
          <a:p>
            <a:pPr marL="457200" indent="-457200">
              <a:lnSpc>
                <a:spcPct val="200000"/>
              </a:lnSpc>
              <a:buAutoNum type="arabicPeriod"/>
            </a:pPr>
            <a:endParaRPr lang="en-US" sz="2200" dirty="0"/>
          </a:p>
          <a:p>
            <a:pPr marL="457200" indent="-457200">
              <a:lnSpc>
                <a:spcPct val="200000"/>
              </a:lnSpc>
              <a:buAutoNum type="arabicPeriod"/>
            </a:pPr>
            <a:r>
              <a:rPr lang="en-US" sz="2200" dirty="0"/>
              <a:t>Relative Size </a:t>
            </a:r>
          </a:p>
          <a:p>
            <a:pPr marL="457200" indent="-457200">
              <a:lnSpc>
                <a:spcPct val="200000"/>
              </a:lnSpc>
              <a:buAutoNum type="arabicPeriod"/>
            </a:pPr>
            <a:r>
              <a:rPr lang="en-US" sz="2200" dirty="0"/>
              <a:t>Angular Declination</a:t>
            </a:r>
          </a:p>
          <a:p>
            <a:pPr marL="457200" indent="-457200">
              <a:lnSpc>
                <a:spcPct val="200000"/>
              </a:lnSpc>
              <a:buAutoNum type="arabicPeriod"/>
            </a:pPr>
            <a:endParaRPr lang="en-US" sz="2200" dirty="0"/>
          </a:p>
          <a:p>
            <a:pPr marL="457200" indent="-457200">
              <a:lnSpc>
                <a:spcPct val="200000"/>
              </a:lnSpc>
              <a:buAutoNum type="arabicPeriod"/>
            </a:pPr>
            <a:r>
              <a:rPr lang="en-US" sz="2200" dirty="0"/>
              <a:t>Familiar Size  </a:t>
            </a:r>
          </a:p>
        </p:txBody>
      </p:sp>
      <p:pic>
        <p:nvPicPr>
          <p:cNvPr id="5" name="Picture 4" descr="A small house in front of a brick building&#10;&#10;Description automatically generated">
            <a:extLst>
              <a:ext uri="{FF2B5EF4-FFF2-40B4-BE49-F238E27FC236}">
                <a16:creationId xmlns:a16="http://schemas.microsoft.com/office/drawing/2014/main" id="{35F06400-E5E8-2545-A96D-44BAD6A1F2DE}"/>
              </a:ext>
            </a:extLst>
          </p:cNvPr>
          <p:cNvPicPr>
            <a:picLocks noChangeAspect="1"/>
          </p:cNvPicPr>
          <p:nvPr/>
        </p:nvPicPr>
        <p:blipFill>
          <a:blip r:embed="rId4"/>
          <a:stretch>
            <a:fillRect/>
          </a:stretch>
        </p:blipFill>
        <p:spPr>
          <a:xfrm>
            <a:off x="6144788" y="0"/>
            <a:ext cx="5143500" cy="6858000"/>
          </a:xfrm>
          <a:prstGeom prst="rect">
            <a:avLst/>
          </a:prstGeom>
        </p:spPr>
      </p:pic>
      <p:sp>
        <p:nvSpPr>
          <p:cNvPr id="3" name="Oval 2">
            <a:extLst>
              <a:ext uri="{FF2B5EF4-FFF2-40B4-BE49-F238E27FC236}">
                <a16:creationId xmlns:a16="http://schemas.microsoft.com/office/drawing/2014/main" id="{98DA0BA5-BCE9-5246-A486-351F48D6189E}"/>
              </a:ext>
            </a:extLst>
          </p:cNvPr>
          <p:cNvSpPr/>
          <p:nvPr/>
        </p:nvSpPr>
        <p:spPr>
          <a:xfrm>
            <a:off x="10013796" y="3345366"/>
            <a:ext cx="741535" cy="741725"/>
          </a:xfrm>
          <a:prstGeom prst="ellipse">
            <a:avLst/>
          </a:prstGeom>
          <a:noFill/>
          <a:ln w="38100">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03C28245-0DC7-914C-BD13-40D3C0266F97}"/>
              </a:ext>
            </a:extLst>
          </p:cNvPr>
          <p:cNvSpPr txBox="1"/>
          <p:nvPr/>
        </p:nvSpPr>
        <p:spPr>
          <a:xfrm>
            <a:off x="0" y="110389"/>
            <a:ext cx="6096000" cy="954107"/>
          </a:xfrm>
          <a:prstGeom prst="rect">
            <a:avLst/>
          </a:prstGeom>
          <a:noFill/>
        </p:spPr>
        <p:txBody>
          <a:bodyPr wrap="square" rtlCol="0">
            <a:spAutoFit/>
          </a:bodyPr>
          <a:lstStyle/>
          <a:p>
            <a:pPr algn="ctr"/>
            <a:r>
              <a:rPr lang="en-US" sz="2800" dirty="0"/>
              <a:t>What cues facilitate depth perception in natural environments?</a:t>
            </a:r>
          </a:p>
        </p:txBody>
      </p:sp>
      <p:pic>
        <p:nvPicPr>
          <p:cNvPr id="21" name="Picture 20" descr="A close up of a logo&#10;&#10;Description automatically generated">
            <a:extLst>
              <a:ext uri="{FF2B5EF4-FFF2-40B4-BE49-F238E27FC236}">
                <a16:creationId xmlns:a16="http://schemas.microsoft.com/office/drawing/2014/main" id="{F50C3FEA-11FA-2A44-8E35-62DFE1AD4B4D}"/>
              </a:ext>
            </a:extLst>
          </p:cNvPr>
          <p:cNvPicPr>
            <a:picLocks noChangeAspect="1"/>
          </p:cNvPicPr>
          <p:nvPr/>
        </p:nvPicPr>
        <p:blipFill rotWithShape="1">
          <a:blip r:embed="rId5"/>
          <a:srcRect b="59011"/>
          <a:stretch/>
        </p:blipFill>
        <p:spPr>
          <a:xfrm>
            <a:off x="661968" y="1660133"/>
            <a:ext cx="1636867" cy="852078"/>
          </a:xfrm>
          <a:prstGeom prst="rect">
            <a:avLst/>
          </a:prstGeom>
        </p:spPr>
      </p:pic>
      <p:pic>
        <p:nvPicPr>
          <p:cNvPr id="22" name="Picture 21" descr="A close up of a map&#10;&#10;Description automatically generated">
            <a:extLst>
              <a:ext uri="{FF2B5EF4-FFF2-40B4-BE49-F238E27FC236}">
                <a16:creationId xmlns:a16="http://schemas.microsoft.com/office/drawing/2014/main" id="{8B30C398-3C6F-0240-8EB6-9CE07BA80B5D}"/>
              </a:ext>
            </a:extLst>
          </p:cNvPr>
          <p:cNvPicPr>
            <a:picLocks noChangeAspect="1"/>
          </p:cNvPicPr>
          <p:nvPr/>
        </p:nvPicPr>
        <p:blipFill rotWithShape="1">
          <a:blip r:embed="rId6"/>
          <a:srcRect b="72241"/>
          <a:stretch/>
        </p:blipFill>
        <p:spPr>
          <a:xfrm>
            <a:off x="291752" y="3117289"/>
            <a:ext cx="2377300" cy="695654"/>
          </a:xfrm>
          <a:prstGeom prst="rect">
            <a:avLst/>
          </a:prstGeom>
        </p:spPr>
      </p:pic>
    </p:spTree>
    <p:extLst>
      <p:ext uri="{BB962C8B-B14F-4D97-AF65-F5344CB8AC3E}">
        <p14:creationId xmlns:p14="http://schemas.microsoft.com/office/powerpoint/2010/main" val="3726804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F245F5B-7237-F14B-8095-064EDE607BED}"/>
              </a:ext>
            </a:extLst>
          </p:cNvPr>
          <p:cNvPicPr>
            <a:picLocks noChangeAspect="1"/>
          </p:cNvPicPr>
          <p:nvPr/>
        </p:nvPicPr>
        <p:blipFill>
          <a:blip r:embed="rId3"/>
          <a:stretch>
            <a:fillRect/>
          </a:stretch>
        </p:blipFill>
        <p:spPr>
          <a:xfrm>
            <a:off x="2902666" y="4359441"/>
            <a:ext cx="3242122" cy="1592113"/>
          </a:xfrm>
          <a:prstGeom prst="rect">
            <a:avLst/>
          </a:prstGeom>
        </p:spPr>
      </p:pic>
      <p:sp>
        <p:nvSpPr>
          <p:cNvPr id="20" name="TextBox 19">
            <a:extLst>
              <a:ext uri="{FF2B5EF4-FFF2-40B4-BE49-F238E27FC236}">
                <a16:creationId xmlns:a16="http://schemas.microsoft.com/office/drawing/2014/main" id="{142AE490-5008-C744-8697-4C30A747B255}"/>
              </a:ext>
            </a:extLst>
          </p:cNvPr>
          <p:cNvSpPr txBox="1"/>
          <p:nvPr/>
        </p:nvSpPr>
        <p:spPr>
          <a:xfrm>
            <a:off x="214745" y="1064496"/>
            <a:ext cx="5832468" cy="5414367"/>
          </a:xfrm>
          <a:prstGeom prst="rect">
            <a:avLst/>
          </a:prstGeom>
          <a:noFill/>
        </p:spPr>
        <p:txBody>
          <a:bodyPr wrap="square" rtlCol="0">
            <a:spAutoFit/>
          </a:bodyPr>
          <a:lstStyle/>
          <a:p>
            <a:pPr marL="457200" indent="-457200">
              <a:lnSpc>
                <a:spcPct val="200000"/>
              </a:lnSpc>
              <a:buAutoNum type="arabicPeriod"/>
            </a:pPr>
            <a:r>
              <a:rPr lang="en-US" sz="2200" dirty="0"/>
              <a:t>Visible Ground Plane</a:t>
            </a:r>
          </a:p>
          <a:p>
            <a:pPr marL="457200" indent="-457200">
              <a:lnSpc>
                <a:spcPct val="200000"/>
              </a:lnSpc>
              <a:buAutoNum type="arabicPeriod"/>
            </a:pPr>
            <a:endParaRPr lang="en-US" sz="2200" dirty="0"/>
          </a:p>
          <a:p>
            <a:pPr marL="457200" indent="-457200">
              <a:lnSpc>
                <a:spcPct val="200000"/>
              </a:lnSpc>
              <a:buAutoNum type="arabicPeriod"/>
            </a:pPr>
            <a:r>
              <a:rPr lang="en-US" sz="2200" dirty="0"/>
              <a:t>Texture Gradient</a:t>
            </a:r>
          </a:p>
          <a:p>
            <a:pPr marL="457200" indent="-457200">
              <a:lnSpc>
                <a:spcPct val="200000"/>
              </a:lnSpc>
              <a:buAutoNum type="arabicPeriod"/>
            </a:pPr>
            <a:endParaRPr lang="en-US" sz="2200" dirty="0"/>
          </a:p>
          <a:p>
            <a:pPr marL="457200" indent="-457200">
              <a:lnSpc>
                <a:spcPct val="200000"/>
              </a:lnSpc>
              <a:buAutoNum type="arabicPeriod"/>
            </a:pPr>
            <a:r>
              <a:rPr lang="en-US" sz="2200" dirty="0"/>
              <a:t>Relative Size </a:t>
            </a:r>
          </a:p>
          <a:p>
            <a:pPr marL="457200" indent="-457200">
              <a:lnSpc>
                <a:spcPct val="200000"/>
              </a:lnSpc>
              <a:buAutoNum type="arabicPeriod"/>
            </a:pPr>
            <a:r>
              <a:rPr lang="en-US" sz="2200" dirty="0"/>
              <a:t>Angular Declination</a:t>
            </a:r>
          </a:p>
          <a:p>
            <a:pPr marL="457200" indent="-457200">
              <a:lnSpc>
                <a:spcPct val="200000"/>
              </a:lnSpc>
              <a:buAutoNum type="arabicPeriod"/>
            </a:pPr>
            <a:endParaRPr lang="en-US" sz="2200" dirty="0"/>
          </a:p>
          <a:p>
            <a:pPr marL="457200" indent="-457200">
              <a:lnSpc>
                <a:spcPct val="200000"/>
              </a:lnSpc>
              <a:buAutoNum type="arabicPeriod"/>
            </a:pPr>
            <a:r>
              <a:rPr lang="en-US" sz="2200" dirty="0"/>
              <a:t>Familiar Size  </a:t>
            </a:r>
          </a:p>
        </p:txBody>
      </p:sp>
      <p:pic>
        <p:nvPicPr>
          <p:cNvPr id="5" name="Picture 4" descr="A small house in front of a brick building&#10;&#10;Description automatically generated">
            <a:extLst>
              <a:ext uri="{FF2B5EF4-FFF2-40B4-BE49-F238E27FC236}">
                <a16:creationId xmlns:a16="http://schemas.microsoft.com/office/drawing/2014/main" id="{35F06400-E5E8-2545-A96D-44BAD6A1F2DE}"/>
              </a:ext>
            </a:extLst>
          </p:cNvPr>
          <p:cNvPicPr>
            <a:picLocks noChangeAspect="1"/>
          </p:cNvPicPr>
          <p:nvPr/>
        </p:nvPicPr>
        <p:blipFill>
          <a:blip r:embed="rId4"/>
          <a:stretch>
            <a:fillRect/>
          </a:stretch>
        </p:blipFill>
        <p:spPr>
          <a:xfrm>
            <a:off x="6144788" y="0"/>
            <a:ext cx="5143500" cy="6858000"/>
          </a:xfrm>
          <a:prstGeom prst="rect">
            <a:avLst/>
          </a:prstGeom>
        </p:spPr>
      </p:pic>
      <p:sp>
        <p:nvSpPr>
          <p:cNvPr id="3" name="Oval 2">
            <a:extLst>
              <a:ext uri="{FF2B5EF4-FFF2-40B4-BE49-F238E27FC236}">
                <a16:creationId xmlns:a16="http://schemas.microsoft.com/office/drawing/2014/main" id="{98DA0BA5-BCE9-5246-A486-351F48D6189E}"/>
              </a:ext>
            </a:extLst>
          </p:cNvPr>
          <p:cNvSpPr/>
          <p:nvPr/>
        </p:nvSpPr>
        <p:spPr>
          <a:xfrm>
            <a:off x="10013796" y="3345366"/>
            <a:ext cx="741535" cy="741725"/>
          </a:xfrm>
          <a:prstGeom prst="ellipse">
            <a:avLst/>
          </a:prstGeom>
          <a:noFill/>
          <a:ln w="38100">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03C28245-0DC7-914C-BD13-40D3C0266F97}"/>
              </a:ext>
            </a:extLst>
          </p:cNvPr>
          <p:cNvSpPr txBox="1"/>
          <p:nvPr/>
        </p:nvSpPr>
        <p:spPr>
          <a:xfrm>
            <a:off x="0" y="110389"/>
            <a:ext cx="6096000" cy="954107"/>
          </a:xfrm>
          <a:prstGeom prst="rect">
            <a:avLst/>
          </a:prstGeom>
          <a:noFill/>
        </p:spPr>
        <p:txBody>
          <a:bodyPr wrap="square" rtlCol="0">
            <a:spAutoFit/>
          </a:bodyPr>
          <a:lstStyle/>
          <a:p>
            <a:pPr algn="ctr"/>
            <a:r>
              <a:rPr lang="en-US" sz="2800" dirty="0"/>
              <a:t>What cues facilitate depth perception in natural environments?</a:t>
            </a:r>
          </a:p>
        </p:txBody>
      </p:sp>
      <p:pic>
        <p:nvPicPr>
          <p:cNvPr id="21" name="Picture 20" descr="A close up of a logo&#10;&#10;Description automatically generated">
            <a:extLst>
              <a:ext uri="{FF2B5EF4-FFF2-40B4-BE49-F238E27FC236}">
                <a16:creationId xmlns:a16="http://schemas.microsoft.com/office/drawing/2014/main" id="{F50C3FEA-11FA-2A44-8E35-62DFE1AD4B4D}"/>
              </a:ext>
            </a:extLst>
          </p:cNvPr>
          <p:cNvPicPr>
            <a:picLocks noChangeAspect="1"/>
          </p:cNvPicPr>
          <p:nvPr/>
        </p:nvPicPr>
        <p:blipFill rotWithShape="1">
          <a:blip r:embed="rId5"/>
          <a:srcRect b="59011"/>
          <a:stretch/>
        </p:blipFill>
        <p:spPr>
          <a:xfrm>
            <a:off x="661968" y="1660133"/>
            <a:ext cx="1636867" cy="852078"/>
          </a:xfrm>
          <a:prstGeom prst="rect">
            <a:avLst/>
          </a:prstGeom>
        </p:spPr>
      </p:pic>
      <p:pic>
        <p:nvPicPr>
          <p:cNvPr id="22" name="Picture 21" descr="A close up of a map&#10;&#10;Description automatically generated">
            <a:extLst>
              <a:ext uri="{FF2B5EF4-FFF2-40B4-BE49-F238E27FC236}">
                <a16:creationId xmlns:a16="http://schemas.microsoft.com/office/drawing/2014/main" id="{8B30C398-3C6F-0240-8EB6-9CE07BA80B5D}"/>
              </a:ext>
            </a:extLst>
          </p:cNvPr>
          <p:cNvPicPr>
            <a:picLocks noChangeAspect="1"/>
          </p:cNvPicPr>
          <p:nvPr/>
        </p:nvPicPr>
        <p:blipFill rotWithShape="1">
          <a:blip r:embed="rId6"/>
          <a:srcRect b="72241"/>
          <a:stretch/>
        </p:blipFill>
        <p:spPr>
          <a:xfrm>
            <a:off x="291752" y="3117289"/>
            <a:ext cx="2377300" cy="695654"/>
          </a:xfrm>
          <a:prstGeom prst="rect">
            <a:avLst/>
          </a:prstGeom>
        </p:spPr>
      </p:pic>
    </p:spTree>
    <p:extLst>
      <p:ext uri="{BB962C8B-B14F-4D97-AF65-F5344CB8AC3E}">
        <p14:creationId xmlns:p14="http://schemas.microsoft.com/office/powerpoint/2010/main" val="417056563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3973</TotalTime>
  <Words>6776</Words>
  <Application>Microsoft Macintosh PowerPoint</Application>
  <PresentationFormat>Widescreen</PresentationFormat>
  <Paragraphs>894</Paragraphs>
  <Slides>60</Slides>
  <Notes>44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60</vt:i4>
      </vt:variant>
    </vt:vector>
  </HeadingPairs>
  <TitlesOfParts>
    <vt:vector size="66" baseType="lpstr">
      <vt:lpstr>Arial</vt:lpstr>
      <vt:lpstr>Calibri</vt:lpstr>
      <vt:lpstr>Calibri Light</vt:lpstr>
      <vt:lpstr>Cambria Math</vt:lpstr>
      <vt:lpstr>Wingdings</vt:lpstr>
      <vt:lpstr>Office Theme</vt:lpstr>
      <vt:lpstr>A Novel Generalization between Verbal Judgments and Perceptual Discrimination of 3D Space </vt:lpstr>
      <vt:lpstr>Image Complexity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is the relative utility of image features in pictured scenes that facilitate depth perception?</vt:lpstr>
      <vt:lpstr>Spatial Information Processing in Pictured Scenes</vt:lpstr>
      <vt:lpstr>Spatial Information Processing in Pictured Scenes</vt:lpstr>
      <vt:lpstr>Spatial Information Processing in Pictured Scenes</vt:lpstr>
      <vt:lpstr>Stimuli: SUN-RGBD Database </vt:lpstr>
      <vt:lpstr>Stimulus Selection</vt:lpstr>
      <vt:lpstr>Focal Length</vt:lpstr>
      <vt:lpstr>Spatial Information Processing in Pictured Scenes</vt:lpstr>
      <vt:lpstr>Experimental Paradigms</vt:lpstr>
      <vt:lpstr>Experimental Paradigms</vt:lpstr>
      <vt:lpstr>Experimental Paradigms</vt:lpstr>
      <vt:lpstr>Spatial Information Processing in Pictured Scenes</vt:lpstr>
      <vt:lpstr>Linear Model of Individual Stimuli </vt:lpstr>
      <vt:lpstr>PowerPoint Presentation</vt:lpstr>
      <vt:lpstr>Does sensitivity to distance improve with longer viewing durations?</vt:lpstr>
      <vt:lpstr>Spatial Information Processing in Pictured Scenes</vt:lpstr>
      <vt:lpstr>Discrimination Performance: Kinect coded Accuracy </vt:lpstr>
      <vt:lpstr>Discrimination Performance: Kinect coded Accuracy </vt:lpstr>
      <vt:lpstr>Discrimination Performance: Kinect coded Accuracy </vt:lpstr>
      <vt:lpstr>Discrimination Performance: Kinect coded Accuracy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Do independent verbal judgments predict discrimination accuracy?</vt:lpstr>
      <vt:lpstr>How does viewing duration impact accuracy?</vt:lpstr>
      <vt:lpstr>Do independent verbal judgments predict discrimination reaction time?</vt:lpstr>
      <vt:lpstr>Do independent verbal judgments predict discrimination reaction time?</vt:lpstr>
      <vt:lpstr>Do independent verbal judgments predict discrimination reaction time?</vt:lpstr>
      <vt:lpstr>Do independent verbal judgments predict discrimination reaction time?</vt:lpstr>
      <vt:lpstr>Spatial Information Processing in Pictured Scenes</vt:lpstr>
      <vt:lpstr>How generalizable are spatial judgments across task, duration, and outcome?</vt:lpstr>
      <vt:lpstr>How generalizable are spatial judgments across task, duration, and outcome?</vt:lpstr>
      <vt:lpstr>How generalizable are spatial judgments across task, duration, and outcome?</vt:lpstr>
      <vt:lpstr>How generalizable are spatial judgments across task, duration, and outcome?</vt:lpstr>
      <vt:lpstr>How generalizable are spatial judgments across task, duration, and outcome?</vt:lpstr>
      <vt:lpstr>How generalizable are spatial judgments across task, duration, and outcome?</vt:lpstr>
      <vt:lpstr>Spatial Information Processing in Pictured Scenes</vt:lpstr>
      <vt:lpstr>PowerPoint Presentation</vt:lpstr>
      <vt:lpstr>Kinect v2 Object Segmentation </vt:lpstr>
      <vt:lpstr>Kinect v2 Object Segmentation </vt:lpstr>
      <vt:lpstr>Spatial perception in pictures is precise and systematically biased by features in pictured scenes</vt:lpstr>
      <vt:lpstr>Spatial perception in pictures is precise and systematically biased by features in pictured scenes</vt:lpstr>
      <vt:lpstr>Spatial perception in pictures is precise and systematically biased by features in pictured scenes</vt:lpstr>
      <vt:lpstr>Notes </vt:lpstr>
      <vt:lpstr>PowerPoint Presentation</vt:lpstr>
      <vt:lpstr>Archive</vt:lpstr>
      <vt:lpstr>Time course of angular declination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Novel Generalization between Verbal Judgments and Perceptual Discrimination of 3D Space </dc:title>
  <dc:creator>Microsoft Office User</dc:creator>
  <cp:lastModifiedBy>Prachi S Mahableshwarkar</cp:lastModifiedBy>
  <cp:revision>77</cp:revision>
  <dcterms:created xsi:type="dcterms:W3CDTF">2022-11-02T18:51:21Z</dcterms:created>
  <dcterms:modified xsi:type="dcterms:W3CDTF">2022-11-07T05:16:13Z</dcterms:modified>
</cp:coreProperties>
</file>